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48.jpg" ContentType="image/png"/>
  <Override PartName="/ppt/media/image5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1"/>
  </p:sldMasterIdLst>
  <p:notesMasterIdLst>
    <p:notesMasterId r:id="rId5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3" r:id="rId47"/>
    <p:sldId id="301" r:id="rId48"/>
    <p:sldId id="304" r:id="rId49"/>
  </p:sldIdLst>
  <p:sldSz cx="12169775" cy="7092950"/>
  <p:notesSz cx="6858000" cy="9144000"/>
  <p:defaultTextStyle>
    <a:defPPr>
      <a:defRPr lang="en-US"/>
    </a:defPPr>
    <a:lvl1pPr marL="0" algn="l" defTabSz="1232794" rtl="0" eaLnBrk="1" latinLnBrk="0" hangingPunct="1">
      <a:defRPr sz="2400" kern="1200">
        <a:solidFill>
          <a:schemeClr val="tx1"/>
        </a:solidFill>
        <a:latin typeface="+mn-lt"/>
        <a:ea typeface="+mn-ea"/>
        <a:cs typeface="+mn-cs"/>
      </a:defRPr>
    </a:lvl1pPr>
    <a:lvl2pPr marL="616397" algn="l" defTabSz="1232794" rtl="0" eaLnBrk="1" latinLnBrk="0" hangingPunct="1">
      <a:defRPr sz="2400" kern="1200">
        <a:solidFill>
          <a:schemeClr val="tx1"/>
        </a:solidFill>
        <a:latin typeface="+mn-lt"/>
        <a:ea typeface="+mn-ea"/>
        <a:cs typeface="+mn-cs"/>
      </a:defRPr>
    </a:lvl2pPr>
    <a:lvl3pPr marL="1232794" algn="l" defTabSz="1232794" rtl="0" eaLnBrk="1" latinLnBrk="0" hangingPunct="1">
      <a:defRPr sz="2400" kern="1200">
        <a:solidFill>
          <a:schemeClr val="tx1"/>
        </a:solidFill>
        <a:latin typeface="+mn-lt"/>
        <a:ea typeface="+mn-ea"/>
        <a:cs typeface="+mn-cs"/>
      </a:defRPr>
    </a:lvl3pPr>
    <a:lvl4pPr marL="1849191" algn="l" defTabSz="1232794" rtl="0" eaLnBrk="1" latinLnBrk="0" hangingPunct="1">
      <a:defRPr sz="2400" kern="1200">
        <a:solidFill>
          <a:schemeClr val="tx1"/>
        </a:solidFill>
        <a:latin typeface="+mn-lt"/>
        <a:ea typeface="+mn-ea"/>
        <a:cs typeface="+mn-cs"/>
      </a:defRPr>
    </a:lvl4pPr>
    <a:lvl5pPr marL="2465588" algn="l" defTabSz="1232794" rtl="0" eaLnBrk="1" latinLnBrk="0" hangingPunct="1">
      <a:defRPr sz="2400" kern="1200">
        <a:solidFill>
          <a:schemeClr val="tx1"/>
        </a:solidFill>
        <a:latin typeface="+mn-lt"/>
        <a:ea typeface="+mn-ea"/>
        <a:cs typeface="+mn-cs"/>
      </a:defRPr>
    </a:lvl5pPr>
    <a:lvl6pPr marL="3081985" algn="l" defTabSz="1232794" rtl="0" eaLnBrk="1" latinLnBrk="0" hangingPunct="1">
      <a:defRPr sz="2400" kern="1200">
        <a:solidFill>
          <a:schemeClr val="tx1"/>
        </a:solidFill>
        <a:latin typeface="+mn-lt"/>
        <a:ea typeface="+mn-ea"/>
        <a:cs typeface="+mn-cs"/>
      </a:defRPr>
    </a:lvl6pPr>
    <a:lvl7pPr marL="3698382" algn="l" defTabSz="1232794" rtl="0" eaLnBrk="1" latinLnBrk="0" hangingPunct="1">
      <a:defRPr sz="2400" kern="1200">
        <a:solidFill>
          <a:schemeClr val="tx1"/>
        </a:solidFill>
        <a:latin typeface="+mn-lt"/>
        <a:ea typeface="+mn-ea"/>
        <a:cs typeface="+mn-cs"/>
      </a:defRPr>
    </a:lvl7pPr>
    <a:lvl8pPr marL="4314779" algn="l" defTabSz="1232794" rtl="0" eaLnBrk="1" latinLnBrk="0" hangingPunct="1">
      <a:defRPr sz="2400" kern="1200">
        <a:solidFill>
          <a:schemeClr val="tx1"/>
        </a:solidFill>
        <a:latin typeface="+mn-lt"/>
        <a:ea typeface="+mn-ea"/>
        <a:cs typeface="+mn-cs"/>
      </a:defRPr>
    </a:lvl8pPr>
    <a:lvl9pPr marL="4931176" algn="l" defTabSz="1232794"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8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4" autoAdjust="0"/>
    <p:restoredTop sz="94660"/>
  </p:normalViewPr>
  <p:slideViewPr>
    <p:cSldViewPr>
      <p:cViewPr>
        <p:scale>
          <a:sx n="73" d="100"/>
          <a:sy n="73" d="100"/>
        </p:scale>
        <p:origin x="-456" y="-42"/>
      </p:cViewPr>
      <p:guideLst>
        <p:guide orient="horz" pos="2234"/>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363413-B84B-47DF-8831-C626EC08937D}" type="datetimeFigureOut">
              <a:rPr lang="en-SG" smtClean="0"/>
              <a:t>19/12/2019</a:t>
            </a:fld>
            <a:endParaRPr lang="en-SG"/>
          </a:p>
        </p:txBody>
      </p:sp>
      <p:sp>
        <p:nvSpPr>
          <p:cNvPr id="4" name="Slide Image Placeholder 3"/>
          <p:cNvSpPr>
            <a:spLocks noGrp="1" noRot="1" noChangeAspect="1"/>
          </p:cNvSpPr>
          <p:nvPr>
            <p:ph type="sldImg" idx="2"/>
          </p:nvPr>
        </p:nvSpPr>
        <p:spPr>
          <a:xfrm>
            <a:off x="487363" y="685800"/>
            <a:ext cx="5883275"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0343D-5870-4984-B13B-FF8BE2941EE4}" type="slidenum">
              <a:rPr lang="en-SG" smtClean="0"/>
              <a:t>‹#›</a:t>
            </a:fld>
            <a:endParaRPr lang="en-SG"/>
          </a:p>
        </p:txBody>
      </p:sp>
    </p:spTree>
    <p:extLst>
      <p:ext uri="{BB962C8B-B14F-4D97-AF65-F5344CB8AC3E}">
        <p14:creationId xmlns:p14="http://schemas.microsoft.com/office/powerpoint/2010/main" val="1335725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7529" y="3335893"/>
            <a:ext cx="10974717" cy="1895239"/>
          </a:xfrm>
          <a:noFill/>
          <a:effectLst>
            <a:outerShdw blurRad="50800" dist="38100" dir="2700000" algn="tl" rotWithShape="0">
              <a:prstClr val="black">
                <a:alpha val="40000"/>
              </a:prstClr>
            </a:outerShdw>
          </a:effectLst>
        </p:spPr>
        <p:txBody>
          <a:bodyPr>
            <a:normAutofit/>
          </a:bodyPr>
          <a:lstStyle>
            <a:lvl1pPr algn="r">
              <a:defRPr sz="4900">
                <a:solidFill>
                  <a:schemeClr val="accent6">
                    <a:lumMod val="60000"/>
                    <a:lumOff val="4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97529" y="5248521"/>
            <a:ext cx="10955156" cy="1269858"/>
          </a:xfrm>
        </p:spPr>
        <p:txBody>
          <a:bodyPr>
            <a:normAutofit/>
          </a:bodyPr>
          <a:lstStyle>
            <a:lvl1pPr marL="0" indent="0" algn="r">
              <a:buNone/>
              <a:defRPr sz="3800" b="0" i="0">
                <a:solidFill>
                  <a:schemeClr val="accent1">
                    <a:lumMod val="40000"/>
                    <a:lumOff val="60000"/>
                  </a:schemeClr>
                </a:solidFill>
              </a:defRPr>
            </a:lvl1pPr>
            <a:lvl2pPr marL="616397" indent="0" algn="ctr">
              <a:buNone/>
              <a:defRPr>
                <a:solidFill>
                  <a:schemeClr val="tx1">
                    <a:tint val="75000"/>
                  </a:schemeClr>
                </a:solidFill>
              </a:defRPr>
            </a:lvl2pPr>
            <a:lvl3pPr marL="1232794" indent="0" algn="ctr">
              <a:buNone/>
              <a:defRPr>
                <a:solidFill>
                  <a:schemeClr val="tx1">
                    <a:tint val="75000"/>
                  </a:schemeClr>
                </a:solidFill>
              </a:defRPr>
            </a:lvl3pPr>
            <a:lvl4pPr marL="1849191" indent="0" algn="ctr">
              <a:buNone/>
              <a:defRPr>
                <a:solidFill>
                  <a:schemeClr val="tx1">
                    <a:tint val="75000"/>
                  </a:schemeClr>
                </a:solidFill>
              </a:defRPr>
            </a:lvl4pPr>
            <a:lvl5pPr marL="2465588" indent="0" algn="ctr">
              <a:buNone/>
              <a:defRPr>
                <a:solidFill>
                  <a:schemeClr val="tx1">
                    <a:tint val="75000"/>
                  </a:schemeClr>
                </a:solidFill>
              </a:defRPr>
            </a:lvl5pPr>
            <a:lvl6pPr marL="3081985" indent="0" algn="ctr">
              <a:buNone/>
              <a:defRPr>
                <a:solidFill>
                  <a:schemeClr val="tx1">
                    <a:tint val="75000"/>
                  </a:schemeClr>
                </a:solidFill>
              </a:defRPr>
            </a:lvl6pPr>
            <a:lvl7pPr marL="3698382" indent="0" algn="ctr">
              <a:buNone/>
              <a:defRPr>
                <a:solidFill>
                  <a:schemeClr val="tx1">
                    <a:tint val="75000"/>
                  </a:schemeClr>
                </a:solidFill>
              </a:defRPr>
            </a:lvl7pPr>
            <a:lvl8pPr marL="4314779" indent="0" algn="ctr">
              <a:buNone/>
              <a:defRPr>
                <a:solidFill>
                  <a:schemeClr val="tx1">
                    <a:tint val="75000"/>
                  </a:schemeClr>
                </a:solidFill>
              </a:defRPr>
            </a:lvl8pPr>
            <a:lvl9pPr marL="4931176"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CD6EACF-C161-45E7-A392-8486F6003A98}"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5361" y="4965065"/>
            <a:ext cx="7301865" cy="586155"/>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5361" y="633768"/>
            <a:ext cx="7301865" cy="4255770"/>
          </a:xfrm>
        </p:spPr>
        <p:txBody>
          <a:bodyPr/>
          <a:lstStyle>
            <a:lvl1pPr marL="0" indent="0">
              <a:buNone/>
              <a:defRPr sz="4300"/>
            </a:lvl1pPr>
            <a:lvl2pPr marL="616397" indent="0">
              <a:buNone/>
              <a:defRPr sz="3800"/>
            </a:lvl2pPr>
            <a:lvl3pPr marL="1232794" indent="0">
              <a:buNone/>
              <a:defRPr sz="3200"/>
            </a:lvl3pPr>
            <a:lvl4pPr marL="1849191" indent="0">
              <a:buNone/>
              <a:defRPr sz="2700"/>
            </a:lvl4pPr>
            <a:lvl5pPr marL="2465588" indent="0">
              <a:buNone/>
              <a:defRPr sz="2700"/>
            </a:lvl5pPr>
            <a:lvl6pPr marL="3081985" indent="0">
              <a:buNone/>
              <a:defRPr sz="2700"/>
            </a:lvl6pPr>
            <a:lvl7pPr marL="3698382" indent="0">
              <a:buNone/>
              <a:defRPr sz="2700"/>
            </a:lvl7pPr>
            <a:lvl8pPr marL="4314779" indent="0">
              <a:buNone/>
              <a:defRPr sz="2700"/>
            </a:lvl8pPr>
            <a:lvl9pPr marL="4931176"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2385361" y="5551219"/>
            <a:ext cx="7301865" cy="832437"/>
          </a:xfrm>
        </p:spPr>
        <p:txBody>
          <a:bodyPr/>
          <a:lstStyle>
            <a:lvl1pPr marL="0" indent="0">
              <a:buNone/>
              <a:defRPr sz="1900"/>
            </a:lvl1pPr>
            <a:lvl2pPr marL="616397" indent="0">
              <a:buNone/>
              <a:defRPr sz="1600"/>
            </a:lvl2pPr>
            <a:lvl3pPr marL="1232794" indent="0">
              <a:buNone/>
              <a:defRPr sz="1300"/>
            </a:lvl3pPr>
            <a:lvl4pPr marL="1849191" indent="0">
              <a:buNone/>
              <a:defRPr sz="1200"/>
            </a:lvl4pPr>
            <a:lvl5pPr marL="2465588" indent="0">
              <a:buNone/>
              <a:defRPr sz="1200"/>
            </a:lvl5pPr>
            <a:lvl6pPr marL="3081985" indent="0">
              <a:buNone/>
              <a:defRPr sz="1200"/>
            </a:lvl6pPr>
            <a:lvl7pPr marL="3698382" indent="0">
              <a:buNone/>
              <a:defRPr sz="1200"/>
            </a:lvl7pPr>
            <a:lvl8pPr marL="4314779" indent="0">
              <a:buNone/>
              <a:defRPr sz="1200"/>
            </a:lvl8pPr>
            <a:lvl9pPr marL="4931176"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3121C3-DAAC-47F9-8AAE-AA3BA4B652E3}" type="datetime1">
              <a:rPr lang="en-SG" smtClean="0"/>
              <a:t>19/12/2019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EAE66C-AB32-4677-B777-744088CA92CF}"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3087" y="284048"/>
            <a:ext cx="2738199" cy="60519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8489" y="284048"/>
            <a:ext cx="8011769" cy="60519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E4FD4-D731-433B-9D01-1A3893A8A473}"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68710" y="3207877"/>
            <a:ext cx="1948154" cy="7266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7529" y="387744"/>
            <a:ext cx="10974717" cy="1052912"/>
          </a:xfrm>
        </p:spPr>
        <p:txBody>
          <a:bodyPr>
            <a:normAutofit/>
          </a:bodyPr>
          <a:lstStyle>
            <a:lvl1pPr algn="r">
              <a:defRPr sz="4900" baseline="0">
                <a:solidFill>
                  <a:schemeClr val="accent6">
                    <a:lumMod val="60000"/>
                    <a:lumOff val="4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597530" y="2072401"/>
            <a:ext cx="10974717" cy="4632802"/>
          </a:xfrm>
        </p:spPr>
        <p:txBody>
          <a:bodyPr/>
          <a:lstStyle>
            <a:lvl1pPr algn="ctr">
              <a:defRPr sz="3800">
                <a:solidFill>
                  <a:srgbClr val="002060"/>
                </a:solidFill>
              </a:defRPr>
            </a:lvl1pPr>
            <a:lvl2pPr algn="ctr">
              <a:defRPr>
                <a:solidFill>
                  <a:srgbClr val="002060"/>
                </a:solidFill>
              </a:defRPr>
            </a:lvl2pPr>
            <a:lvl3pPr algn="ctr">
              <a:defRPr>
                <a:solidFill>
                  <a:srgbClr val="002060"/>
                </a:solidFill>
              </a:defRPr>
            </a:lvl3pPr>
            <a:lvl4pPr algn="ctr">
              <a:defRPr>
                <a:solidFill>
                  <a:srgbClr val="002060"/>
                </a:solidFill>
              </a:defRPr>
            </a:lvl4pPr>
            <a:lvl5pPr algn="ctr">
              <a:defRPr>
                <a:solidFill>
                  <a:srgbClr val="0020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BA1FE2-82E3-4268-9E11-C592935654A1}"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2827" y="598327"/>
            <a:ext cx="8129419" cy="1000265"/>
          </a:xfrm>
        </p:spPr>
        <p:txBody>
          <a:bodyPr>
            <a:normAutofit/>
          </a:bodyPr>
          <a:lstStyle>
            <a:lvl1pPr algn="l">
              <a:defRPr sz="490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442827" y="1651237"/>
            <a:ext cx="8129419" cy="4841796"/>
          </a:xfrm>
        </p:spPr>
        <p:txBody>
          <a:bodyPr/>
          <a:lstStyle>
            <a:lvl1pPr>
              <a:defRPr sz="3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41CBD7-3218-4627-A4F4-970588000633}"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1328" y="4557879"/>
            <a:ext cx="10344309" cy="1408738"/>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1328" y="3006295"/>
            <a:ext cx="10344309" cy="1551582"/>
          </a:xfrm>
        </p:spPr>
        <p:txBody>
          <a:bodyPr anchor="b"/>
          <a:lstStyle>
            <a:lvl1pPr marL="0" indent="0">
              <a:buNone/>
              <a:defRPr sz="2700">
                <a:solidFill>
                  <a:schemeClr val="tx1">
                    <a:tint val="75000"/>
                  </a:schemeClr>
                </a:solidFill>
              </a:defRPr>
            </a:lvl1pPr>
            <a:lvl2pPr marL="616397" indent="0">
              <a:buNone/>
              <a:defRPr sz="2400">
                <a:solidFill>
                  <a:schemeClr val="tx1">
                    <a:tint val="75000"/>
                  </a:schemeClr>
                </a:solidFill>
              </a:defRPr>
            </a:lvl2pPr>
            <a:lvl3pPr marL="1232794" indent="0">
              <a:buNone/>
              <a:defRPr sz="2200">
                <a:solidFill>
                  <a:schemeClr val="tx1">
                    <a:tint val="75000"/>
                  </a:schemeClr>
                </a:solidFill>
              </a:defRPr>
            </a:lvl3pPr>
            <a:lvl4pPr marL="1849191" indent="0">
              <a:buNone/>
              <a:defRPr sz="1900">
                <a:solidFill>
                  <a:schemeClr val="tx1">
                    <a:tint val="75000"/>
                  </a:schemeClr>
                </a:solidFill>
              </a:defRPr>
            </a:lvl4pPr>
            <a:lvl5pPr marL="2465588" indent="0">
              <a:buNone/>
              <a:defRPr sz="1900">
                <a:solidFill>
                  <a:schemeClr val="tx1">
                    <a:tint val="75000"/>
                  </a:schemeClr>
                </a:solidFill>
              </a:defRPr>
            </a:lvl5pPr>
            <a:lvl6pPr marL="3081985" indent="0">
              <a:buNone/>
              <a:defRPr sz="1900">
                <a:solidFill>
                  <a:schemeClr val="tx1">
                    <a:tint val="75000"/>
                  </a:schemeClr>
                </a:solidFill>
              </a:defRPr>
            </a:lvl6pPr>
            <a:lvl7pPr marL="3698382" indent="0">
              <a:buNone/>
              <a:defRPr sz="1900">
                <a:solidFill>
                  <a:schemeClr val="tx1">
                    <a:tint val="75000"/>
                  </a:schemeClr>
                </a:solidFill>
              </a:defRPr>
            </a:lvl7pPr>
            <a:lvl8pPr marL="4314779" indent="0">
              <a:buNone/>
              <a:defRPr sz="1900">
                <a:solidFill>
                  <a:schemeClr val="tx1">
                    <a:tint val="75000"/>
                  </a:schemeClr>
                </a:solidFill>
              </a:defRPr>
            </a:lvl8pPr>
            <a:lvl9pPr marL="4931176"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9A8E97-ABBE-43B0-A599-984DBF5CE1A4}" type="datetime1">
              <a:rPr lang="en-SG" smtClean="0"/>
              <a:t>19/12/2019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489" y="1655023"/>
            <a:ext cx="5374984" cy="468101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6302" y="1655023"/>
            <a:ext cx="5374984" cy="468101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E69309-14E0-4D17-B920-5F826F7DFF84}" type="datetime1">
              <a:rPr lang="en-SG" smtClean="0"/>
              <a:t>19/12/2019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147" y="387745"/>
            <a:ext cx="10771482" cy="1052910"/>
          </a:xfrm>
        </p:spPr>
        <p:txBody>
          <a:bodyPr>
            <a:normAutofit/>
          </a:bodyPr>
          <a:lstStyle>
            <a:lvl1pPr algn="r">
              <a:defRPr sz="4900" baseline="0">
                <a:solidFill>
                  <a:schemeClr val="accent6">
                    <a:lumMod val="60000"/>
                    <a:lumOff val="4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14534" y="2282981"/>
            <a:ext cx="5377097" cy="661680"/>
          </a:xfrm>
        </p:spPr>
        <p:txBody>
          <a:bodyPr anchor="b"/>
          <a:lstStyle>
            <a:lvl1pPr marL="0" indent="0" algn="ctr">
              <a:buNone/>
              <a:defRPr sz="3200" b="1">
                <a:solidFill>
                  <a:schemeClr val="tx2">
                    <a:lumMod val="50000"/>
                  </a:schemeClr>
                </a:solidFill>
              </a:defRPr>
            </a:lvl1pPr>
            <a:lvl2pPr marL="616397" indent="0">
              <a:buNone/>
              <a:defRPr sz="2700" b="1"/>
            </a:lvl2pPr>
            <a:lvl3pPr marL="1232794" indent="0">
              <a:buNone/>
              <a:defRPr sz="2400" b="1"/>
            </a:lvl3pPr>
            <a:lvl4pPr marL="1849191" indent="0">
              <a:buNone/>
              <a:defRPr sz="2200" b="1"/>
            </a:lvl4pPr>
            <a:lvl5pPr marL="2465588" indent="0">
              <a:buNone/>
              <a:defRPr sz="2200" b="1"/>
            </a:lvl5pPr>
            <a:lvl6pPr marL="3081985" indent="0">
              <a:buNone/>
              <a:defRPr sz="2200" b="1"/>
            </a:lvl6pPr>
            <a:lvl7pPr marL="3698382" indent="0">
              <a:buNone/>
              <a:defRPr sz="2200" b="1"/>
            </a:lvl7pPr>
            <a:lvl8pPr marL="4314779" indent="0">
              <a:buNone/>
              <a:defRPr sz="2200" b="1"/>
            </a:lvl8pPr>
            <a:lvl9pPr marL="4931176"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714534" y="2934422"/>
            <a:ext cx="5377097" cy="3139038"/>
          </a:xfrm>
        </p:spPr>
        <p:txBody>
          <a:bodyPr/>
          <a:lstStyle>
            <a:lvl1pPr algn="ctr">
              <a:defRPr sz="3200">
                <a:solidFill>
                  <a:schemeClr val="tx2">
                    <a:lumMod val="50000"/>
                  </a:schemeClr>
                </a:solidFill>
              </a:defRPr>
            </a:lvl1pPr>
            <a:lvl2pPr algn="ctr">
              <a:defRPr sz="2700">
                <a:solidFill>
                  <a:schemeClr val="tx2">
                    <a:lumMod val="50000"/>
                  </a:schemeClr>
                </a:solidFill>
              </a:defRPr>
            </a:lvl2pPr>
            <a:lvl3pPr algn="ctr">
              <a:defRPr sz="2400">
                <a:solidFill>
                  <a:schemeClr val="tx2">
                    <a:lumMod val="50000"/>
                  </a:schemeClr>
                </a:solidFill>
              </a:defRPr>
            </a:lvl3pPr>
            <a:lvl4pPr algn="ctr">
              <a:defRPr sz="2200">
                <a:solidFill>
                  <a:schemeClr val="tx2">
                    <a:lumMod val="50000"/>
                  </a:schemeClr>
                </a:solidFill>
              </a:defRPr>
            </a:lvl4pPr>
            <a:lvl5pPr algn="ctr">
              <a:defRPr sz="2200">
                <a:solidFill>
                  <a:schemeClr val="tx2">
                    <a:lumMod val="50000"/>
                  </a:schemeClr>
                </a:solidFill>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84888" y="2282981"/>
            <a:ext cx="5379210" cy="661680"/>
          </a:xfrm>
        </p:spPr>
        <p:txBody>
          <a:bodyPr anchor="b"/>
          <a:lstStyle>
            <a:lvl1pPr marL="0" indent="0" algn="ctr">
              <a:buNone/>
              <a:defRPr sz="3200" b="1">
                <a:solidFill>
                  <a:schemeClr val="tx2">
                    <a:lumMod val="50000"/>
                  </a:schemeClr>
                </a:solidFill>
              </a:defRPr>
            </a:lvl1pPr>
            <a:lvl2pPr marL="616397" indent="0">
              <a:buNone/>
              <a:defRPr sz="2700" b="1"/>
            </a:lvl2pPr>
            <a:lvl3pPr marL="1232794" indent="0">
              <a:buNone/>
              <a:defRPr sz="2400" b="1"/>
            </a:lvl3pPr>
            <a:lvl4pPr marL="1849191" indent="0">
              <a:buNone/>
              <a:defRPr sz="2200" b="1"/>
            </a:lvl4pPr>
            <a:lvl5pPr marL="2465588" indent="0">
              <a:buNone/>
              <a:defRPr sz="2200" b="1"/>
            </a:lvl5pPr>
            <a:lvl6pPr marL="3081985" indent="0">
              <a:buNone/>
              <a:defRPr sz="2200" b="1"/>
            </a:lvl6pPr>
            <a:lvl7pPr marL="3698382" indent="0">
              <a:buNone/>
              <a:defRPr sz="2200" b="1"/>
            </a:lvl7pPr>
            <a:lvl8pPr marL="4314779" indent="0">
              <a:buNone/>
              <a:defRPr sz="2200" b="1"/>
            </a:lvl8pPr>
            <a:lvl9pPr marL="4931176"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084888" y="2934422"/>
            <a:ext cx="5379210" cy="3139038"/>
          </a:xfrm>
        </p:spPr>
        <p:txBody>
          <a:bodyPr/>
          <a:lstStyle>
            <a:lvl1pPr algn="ctr">
              <a:defRPr sz="3200">
                <a:solidFill>
                  <a:schemeClr val="tx2">
                    <a:lumMod val="50000"/>
                  </a:schemeClr>
                </a:solidFill>
              </a:defRPr>
            </a:lvl1pPr>
            <a:lvl2pPr algn="ctr">
              <a:defRPr sz="2700">
                <a:solidFill>
                  <a:schemeClr val="tx2">
                    <a:lumMod val="50000"/>
                  </a:schemeClr>
                </a:solidFill>
              </a:defRPr>
            </a:lvl2pPr>
            <a:lvl3pPr algn="ctr">
              <a:defRPr sz="2400">
                <a:solidFill>
                  <a:schemeClr val="tx2">
                    <a:lumMod val="50000"/>
                  </a:schemeClr>
                </a:solidFill>
              </a:defRPr>
            </a:lvl3pPr>
            <a:lvl4pPr algn="ctr">
              <a:defRPr sz="2200">
                <a:solidFill>
                  <a:schemeClr val="tx2">
                    <a:lumMod val="50000"/>
                  </a:schemeClr>
                </a:solidFill>
              </a:defRPr>
            </a:lvl4pPr>
            <a:lvl5pPr algn="ctr">
              <a:defRPr sz="2200">
                <a:solidFill>
                  <a:schemeClr val="tx2">
                    <a:lumMod val="50000"/>
                  </a:schemeClr>
                </a:solidFill>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8E1D40-9A80-40E0-B87B-3C8AEB6BA043}" type="datetime1">
              <a:rPr lang="en-SG" smtClean="0"/>
              <a:t>19/12/2019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A5FB48-E09F-4C22-B28A-C6B257F73884}" type="datetime1">
              <a:rPr lang="en-SG" smtClean="0"/>
              <a:t>19/12/2019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56F1B-62C2-4618-A8CB-E12257692CA3}" type="datetime1">
              <a:rPr lang="en-SG" smtClean="0"/>
              <a:t>19/12/2019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491" y="282404"/>
            <a:ext cx="4003772" cy="1201862"/>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58044" y="282406"/>
            <a:ext cx="6803242" cy="6053637"/>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8491" y="1484268"/>
            <a:ext cx="4003772" cy="4851775"/>
          </a:xfrm>
        </p:spPr>
        <p:txBody>
          <a:bodyPr/>
          <a:lstStyle>
            <a:lvl1pPr marL="0" indent="0">
              <a:buNone/>
              <a:defRPr sz="1900"/>
            </a:lvl1pPr>
            <a:lvl2pPr marL="616397" indent="0">
              <a:buNone/>
              <a:defRPr sz="1600"/>
            </a:lvl2pPr>
            <a:lvl3pPr marL="1232794" indent="0">
              <a:buNone/>
              <a:defRPr sz="1300"/>
            </a:lvl3pPr>
            <a:lvl4pPr marL="1849191" indent="0">
              <a:buNone/>
              <a:defRPr sz="1200"/>
            </a:lvl4pPr>
            <a:lvl5pPr marL="2465588" indent="0">
              <a:buNone/>
              <a:defRPr sz="1200"/>
            </a:lvl5pPr>
            <a:lvl6pPr marL="3081985" indent="0">
              <a:buNone/>
              <a:defRPr sz="1200"/>
            </a:lvl6pPr>
            <a:lvl7pPr marL="3698382" indent="0">
              <a:buNone/>
              <a:defRPr sz="1200"/>
            </a:lvl7pPr>
            <a:lvl8pPr marL="4314779" indent="0">
              <a:buNone/>
              <a:defRPr sz="1200"/>
            </a:lvl8pPr>
            <a:lvl9pPr marL="4931176"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8DE84-2C79-418B-A45C-9D33EB4EBAC8}" type="datetime1">
              <a:rPr lang="en-SG" smtClean="0"/>
              <a:t>19/12/2019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a:t>
            </a:fld>
            <a:endParaRPr lang="en-SG"/>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489" y="284048"/>
            <a:ext cx="10952798" cy="1182158"/>
          </a:xfrm>
          <a:prstGeom prst="rect">
            <a:avLst/>
          </a:prstGeom>
        </p:spPr>
        <p:txBody>
          <a:bodyPr vert="horz" lIns="123279" tIns="61640" rIns="123279" bIns="6164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8489" y="1655023"/>
            <a:ext cx="10952798" cy="4681019"/>
          </a:xfrm>
          <a:prstGeom prst="rect">
            <a:avLst/>
          </a:prstGeom>
        </p:spPr>
        <p:txBody>
          <a:bodyPr vert="horz" lIns="123279" tIns="61640" rIns="123279" bIns="6164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8489" y="6574115"/>
            <a:ext cx="2839614" cy="377634"/>
          </a:xfrm>
          <a:prstGeom prst="rect">
            <a:avLst/>
          </a:prstGeom>
        </p:spPr>
        <p:txBody>
          <a:bodyPr vert="horz" lIns="123279" tIns="61640" rIns="123279" bIns="61640" rtlCol="0" anchor="ctr"/>
          <a:lstStyle>
            <a:lvl1pPr algn="l">
              <a:defRPr sz="1600">
                <a:solidFill>
                  <a:schemeClr val="tx1">
                    <a:tint val="75000"/>
                  </a:schemeClr>
                </a:solidFill>
              </a:defRPr>
            </a:lvl1pPr>
          </a:lstStyle>
          <a:p>
            <a:fld id="{70758ADF-957E-4914-850B-EC91279CB920}" type="datetime1">
              <a:rPr lang="en-SG" smtClean="0"/>
              <a:t>19/12/2019</a:t>
            </a:fld>
            <a:endParaRPr lang="en-SG"/>
          </a:p>
        </p:txBody>
      </p:sp>
      <p:sp>
        <p:nvSpPr>
          <p:cNvPr id="5" name="Footer Placeholder 4"/>
          <p:cNvSpPr>
            <a:spLocks noGrp="1"/>
          </p:cNvSpPr>
          <p:nvPr>
            <p:ph type="ftr" sz="quarter" idx="3"/>
          </p:nvPr>
        </p:nvSpPr>
        <p:spPr>
          <a:xfrm>
            <a:off x="4158007" y="6574115"/>
            <a:ext cx="3853762" cy="377634"/>
          </a:xfrm>
          <a:prstGeom prst="rect">
            <a:avLst/>
          </a:prstGeom>
        </p:spPr>
        <p:txBody>
          <a:bodyPr vert="horz" lIns="123279" tIns="61640" rIns="123279" bIns="61640" rtlCol="0" anchor="ctr"/>
          <a:lstStyle>
            <a:lvl1pPr algn="ctr">
              <a:defRPr sz="16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21672" y="6574115"/>
            <a:ext cx="2839614" cy="377634"/>
          </a:xfrm>
          <a:prstGeom prst="rect">
            <a:avLst/>
          </a:prstGeom>
        </p:spPr>
        <p:txBody>
          <a:bodyPr vert="horz" lIns="123279" tIns="61640" rIns="123279" bIns="61640" rtlCol="0" anchor="ctr"/>
          <a:lstStyle>
            <a:lvl1pPr algn="r">
              <a:defRPr sz="1600">
                <a:solidFill>
                  <a:schemeClr val="tx1">
                    <a:tint val="75000"/>
                  </a:schemeClr>
                </a:solidFill>
              </a:defRPr>
            </a:lvl1pPr>
          </a:lstStyle>
          <a:p>
            <a:fld id="{8924F49C-8992-43EF-923F-CEA0F0FA3B7C}" type="slidenum">
              <a:rPr lang="en-SG" smtClean="0"/>
              <a:t>‹#›</a:t>
            </a:fld>
            <a:endParaRPr lang="en-SG"/>
          </a:p>
        </p:txBody>
      </p:sp>
      <p:sp>
        <p:nvSpPr>
          <p:cNvPr id="7" name="TextBox 6">
            <a:extLst>
              <a:ext uri="{FF2B5EF4-FFF2-40B4-BE49-F238E27FC236}">
                <a16:creationId xmlns="" xmlns:a16="http://schemas.microsoft.com/office/drawing/2014/main" id="{11E867DF-3DCA-4725-94F0-F2B6BD747A82}"/>
              </a:ext>
            </a:extLst>
          </p:cNvPr>
          <p:cNvSpPr txBox="1"/>
          <p:nvPr/>
        </p:nvSpPr>
        <p:spPr>
          <a:xfrm>
            <a:off x="-12177" y="7189821"/>
            <a:ext cx="11165775" cy="721527"/>
          </a:xfrm>
          <a:prstGeom prst="rect">
            <a:avLst/>
          </a:prstGeom>
          <a:noFill/>
        </p:spPr>
        <p:txBody>
          <a:bodyPr wrap="square" lIns="123279" tIns="61640" rIns="123279" bIns="61640" rtlCol="0">
            <a:spAutoFit/>
          </a:bodyPr>
          <a:lstStyle/>
          <a:p>
            <a:r>
              <a:rPr lang="en-US" sz="1900" dirty="0">
                <a:solidFill>
                  <a:schemeClr val="bg1">
                    <a:lumMod val="65000"/>
                  </a:schemeClr>
                </a:solidFill>
              </a:rPr>
              <a:t>This presentation uses a free template provided by FPPT.com</a:t>
            </a:r>
          </a:p>
          <a:p>
            <a:r>
              <a:rPr lang="en-US" sz="19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dt="0"/>
  <p:txStyles>
    <p:titleStyle>
      <a:lvl1pPr algn="ctr" defTabSz="1232794" rtl="0" eaLnBrk="1" latinLnBrk="0" hangingPunct="1">
        <a:spcBef>
          <a:spcPct val="0"/>
        </a:spcBef>
        <a:buNone/>
        <a:defRPr sz="5900" kern="1200">
          <a:solidFill>
            <a:schemeClr val="tx1"/>
          </a:solidFill>
          <a:latin typeface="+mj-lt"/>
          <a:ea typeface="+mj-ea"/>
          <a:cs typeface="+mj-cs"/>
        </a:defRPr>
      </a:lvl1pPr>
    </p:titleStyle>
    <p:bodyStyle>
      <a:lvl1pPr marL="462298" indent="-462298" algn="l" defTabSz="123279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1001645" indent="-385248" algn="l" defTabSz="1232794"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40993" indent="-308199" algn="l" defTabSz="123279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57390"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73787"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90184"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006581"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622978"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39375" indent="-308199" algn="l" defTabSz="12327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32794" rtl="0" eaLnBrk="1" latinLnBrk="0" hangingPunct="1">
        <a:defRPr sz="2400" kern="1200">
          <a:solidFill>
            <a:schemeClr val="tx1"/>
          </a:solidFill>
          <a:latin typeface="+mn-lt"/>
          <a:ea typeface="+mn-ea"/>
          <a:cs typeface="+mn-cs"/>
        </a:defRPr>
      </a:lvl1pPr>
      <a:lvl2pPr marL="616397" algn="l" defTabSz="1232794" rtl="0" eaLnBrk="1" latinLnBrk="0" hangingPunct="1">
        <a:defRPr sz="2400" kern="1200">
          <a:solidFill>
            <a:schemeClr val="tx1"/>
          </a:solidFill>
          <a:latin typeface="+mn-lt"/>
          <a:ea typeface="+mn-ea"/>
          <a:cs typeface="+mn-cs"/>
        </a:defRPr>
      </a:lvl2pPr>
      <a:lvl3pPr marL="1232794" algn="l" defTabSz="1232794" rtl="0" eaLnBrk="1" latinLnBrk="0" hangingPunct="1">
        <a:defRPr sz="2400" kern="1200">
          <a:solidFill>
            <a:schemeClr val="tx1"/>
          </a:solidFill>
          <a:latin typeface="+mn-lt"/>
          <a:ea typeface="+mn-ea"/>
          <a:cs typeface="+mn-cs"/>
        </a:defRPr>
      </a:lvl3pPr>
      <a:lvl4pPr marL="1849191" algn="l" defTabSz="1232794" rtl="0" eaLnBrk="1" latinLnBrk="0" hangingPunct="1">
        <a:defRPr sz="2400" kern="1200">
          <a:solidFill>
            <a:schemeClr val="tx1"/>
          </a:solidFill>
          <a:latin typeface="+mn-lt"/>
          <a:ea typeface="+mn-ea"/>
          <a:cs typeface="+mn-cs"/>
        </a:defRPr>
      </a:lvl4pPr>
      <a:lvl5pPr marL="2465588" algn="l" defTabSz="1232794" rtl="0" eaLnBrk="1" latinLnBrk="0" hangingPunct="1">
        <a:defRPr sz="2400" kern="1200">
          <a:solidFill>
            <a:schemeClr val="tx1"/>
          </a:solidFill>
          <a:latin typeface="+mn-lt"/>
          <a:ea typeface="+mn-ea"/>
          <a:cs typeface="+mn-cs"/>
        </a:defRPr>
      </a:lvl5pPr>
      <a:lvl6pPr marL="3081985" algn="l" defTabSz="1232794" rtl="0" eaLnBrk="1" latinLnBrk="0" hangingPunct="1">
        <a:defRPr sz="2400" kern="1200">
          <a:solidFill>
            <a:schemeClr val="tx1"/>
          </a:solidFill>
          <a:latin typeface="+mn-lt"/>
          <a:ea typeface="+mn-ea"/>
          <a:cs typeface="+mn-cs"/>
        </a:defRPr>
      </a:lvl6pPr>
      <a:lvl7pPr marL="3698382" algn="l" defTabSz="1232794" rtl="0" eaLnBrk="1" latinLnBrk="0" hangingPunct="1">
        <a:defRPr sz="2400" kern="1200">
          <a:solidFill>
            <a:schemeClr val="tx1"/>
          </a:solidFill>
          <a:latin typeface="+mn-lt"/>
          <a:ea typeface="+mn-ea"/>
          <a:cs typeface="+mn-cs"/>
        </a:defRPr>
      </a:lvl7pPr>
      <a:lvl8pPr marL="4314779" algn="l" defTabSz="1232794" rtl="0" eaLnBrk="1" latinLnBrk="0" hangingPunct="1">
        <a:defRPr sz="2400" kern="1200">
          <a:solidFill>
            <a:schemeClr val="tx1"/>
          </a:solidFill>
          <a:latin typeface="+mn-lt"/>
          <a:ea typeface="+mn-ea"/>
          <a:cs typeface="+mn-cs"/>
        </a:defRPr>
      </a:lvl8pPr>
      <a:lvl9pPr marL="4931176" algn="l" defTabSz="123279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2959" y="1242219"/>
            <a:ext cx="5271335" cy="1895239"/>
          </a:xfrm>
        </p:spPr>
        <p:txBody>
          <a:bodyPr>
            <a:normAutofit/>
          </a:bodyPr>
          <a:lstStyle/>
          <a:p>
            <a:r>
              <a:rPr lang="en-SG" dirty="0" smtClean="0">
                <a:latin typeface="Buxton Sketch" pitchFamily="66" charset="0"/>
              </a:rPr>
              <a:t>Tour and Travelling Management System</a:t>
            </a:r>
            <a:endParaRPr lang="en-SG" dirty="0">
              <a:latin typeface="Buxton Sketch" pitchFamily="66" charset="0"/>
            </a:endParaRPr>
          </a:p>
        </p:txBody>
      </p:sp>
      <p:sp>
        <p:nvSpPr>
          <p:cNvPr id="4" name="Rounded Rectangle 3"/>
          <p:cNvSpPr/>
          <p:nvPr/>
        </p:nvSpPr>
        <p:spPr>
          <a:xfrm>
            <a:off x="7957095" y="3330451"/>
            <a:ext cx="3240360" cy="864096"/>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r>
              <a:rPr lang="en-SG" dirty="0" err="1" smtClean="0">
                <a:solidFill>
                  <a:schemeClr val="accent6">
                    <a:lumMod val="60000"/>
                    <a:lumOff val="40000"/>
                  </a:schemeClr>
                </a:solidFill>
                <a:latin typeface="Buxton Sketch" pitchFamily="66" charset="0"/>
              </a:rPr>
              <a:t>Aditi</a:t>
            </a:r>
            <a:r>
              <a:rPr lang="en-SG" dirty="0" smtClean="0">
                <a:solidFill>
                  <a:schemeClr val="accent6">
                    <a:lumMod val="60000"/>
                    <a:lumOff val="40000"/>
                  </a:schemeClr>
                </a:solidFill>
                <a:latin typeface="Buxton Sketch" pitchFamily="66" charset="0"/>
              </a:rPr>
              <a:t> </a:t>
            </a:r>
            <a:r>
              <a:rPr lang="en-SG" dirty="0" err="1" smtClean="0">
                <a:solidFill>
                  <a:schemeClr val="accent6">
                    <a:lumMod val="60000"/>
                    <a:lumOff val="40000"/>
                  </a:schemeClr>
                </a:solidFill>
                <a:latin typeface="Buxton Sketch" pitchFamily="66" charset="0"/>
              </a:rPr>
              <a:t>Rajbongshi</a:t>
            </a:r>
            <a:endParaRPr lang="en-SG" dirty="0" smtClean="0">
              <a:solidFill>
                <a:schemeClr val="accent6">
                  <a:lumMod val="60000"/>
                  <a:lumOff val="40000"/>
                </a:schemeClr>
              </a:solidFill>
              <a:latin typeface="Buxton Sketch" pitchFamily="66" charset="0"/>
            </a:endParaRPr>
          </a:p>
          <a:p>
            <a:pPr algn="ctr"/>
            <a:r>
              <a:rPr lang="en-SG" dirty="0" smtClean="0">
                <a:solidFill>
                  <a:schemeClr val="accent6">
                    <a:lumMod val="60000"/>
                    <a:lumOff val="40000"/>
                  </a:schemeClr>
                </a:solidFill>
                <a:latin typeface="Buxton Sketch" pitchFamily="66" charset="0"/>
              </a:rPr>
              <a:t>ID : CSE 063 07 385</a:t>
            </a:r>
            <a:endParaRPr lang="en-SG" dirty="0">
              <a:solidFill>
                <a:schemeClr val="accent6">
                  <a:lumMod val="60000"/>
                  <a:lumOff val="40000"/>
                </a:schemeClr>
              </a:solidFill>
              <a:latin typeface="Buxton Sketch" pitchFamily="66" charset="0"/>
            </a:endParaRPr>
          </a:p>
        </p:txBody>
      </p:sp>
      <p:sp>
        <p:nvSpPr>
          <p:cNvPr id="5" name="Rounded Rectangle 4"/>
          <p:cNvSpPr/>
          <p:nvPr/>
        </p:nvSpPr>
        <p:spPr>
          <a:xfrm>
            <a:off x="7986009" y="4482579"/>
            <a:ext cx="3240360" cy="864096"/>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r>
              <a:rPr lang="en-SG" dirty="0" err="1" smtClean="0">
                <a:solidFill>
                  <a:schemeClr val="accent6">
                    <a:lumMod val="60000"/>
                    <a:lumOff val="40000"/>
                  </a:schemeClr>
                </a:solidFill>
                <a:latin typeface="Buxton Sketch" pitchFamily="66" charset="0"/>
              </a:rPr>
              <a:t>Nazmus</a:t>
            </a:r>
            <a:r>
              <a:rPr lang="en-SG" dirty="0" smtClean="0">
                <a:solidFill>
                  <a:schemeClr val="accent6">
                    <a:lumMod val="60000"/>
                    <a:lumOff val="40000"/>
                  </a:schemeClr>
                </a:solidFill>
                <a:latin typeface="Buxton Sketch" pitchFamily="66" charset="0"/>
              </a:rPr>
              <a:t> </a:t>
            </a:r>
            <a:r>
              <a:rPr lang="en-SG" dirty="0" err="1" smtClean="0">
                <a:solidFill>
                  <a:schemeClr val="accent6">
                    <a:lumMod val="60000"/>
                    <a:lumOff val="40000"/>
                  </a:schemeClr>
                </a:solidFill>
                <a:latin typeface="Buxton Sketch" pitchFamily="66" charset="0"/>
              </a:rPr>
              <a:t>Sakib</a:t>
            </a:r>
            <a:endParaRPr lang="en-SG" dirty="0" smtClean="0">
              <a:solidFill>
                <a:schemeClr val="accent6">
                  <a:lumMod val="60000"/>
                  <a:lumOff val="40000"/>
                </a:schemeClr>
              </a:solidFill>
              <a:latin typeface="Buxton Sketch" pitchFamily="66" charset="0"/>
            </a:endParaRPr>
          </a:p>
          <a:p>
            <a:pPr algn="ctr"/>
            <a:r>
              <a:rPr lang="en-SG" dirty="0" smtClean="0">
                <a:solidFill>
                  <a:schemeClr val="accent6">
                    <a:lumMod val="60000"/>
                    <a:lumOff val="40000"/>
                  </a:schemeClr>
                </a:solidFill>
                <a:latin typeface="Buxton Sketch" pitchFamily="66" charset="0"/>
              </a:rPr>
              <a:t>ID : CSE 057 06 986</a:t>
            </a:r>
            <a:endParaRPr lang="en-SG" dirty="0">
              <a:solidFill>
                <a:schemeClr val="accent6">
                  <a:lumMod val="60000"/>
                  <a:lumOff val="40000"/>
                </a:schemeClr>
              </a:solidFill>
              <a:latin typeface="Buxton Sketch" pitchFamily="66" charset="0"/>
            </a:endParaRPr>
          </a:p>
        </p:txBody>
      </p:sp>
      <p:sp>
        <p:nvSpPr>
          <p:cNvPr id="6" name="Rounded Rectangle 5"/>
          <p:cNvSpPr/>
          <p:nvPr/>
        </p:nvSpPr>
        <p:spPr>
          <a:xfrm>
            <a:off x="7986009" y="5634707"/>
            <a:ext cx="3240360" cy="864096"/>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r>
              <a:rPr lang="en-SG" dirty="0" err="1" smtClean="0">
                <a:solidFill>
                  <a:schemeClr val="accent6">
                    <a:lumMod val="60000"/>
                    <a:lumOff val="40000"/>
                  </a:schemeClr>
                </a:solidFill>
                <a:latin typeface="Buxton Sketch" pitchFamily="66" charset="0"/>
              </a:rPr>
              <a:t>Farzana</a:t>
            </a:r>
            <a:r>
              <a:rPr lang="en-SG" dirty="0" smtClean="0">
                <a:solidFill>
                  <a:schemeClr val="accent6">
                    <a:lumMod val="60000"/>
                    <a:lumOff val="40000"/>
                  </a:schemeClr>
                </a:solidFill>
                <a:latin typeface="Buxton Sketch" pitchFamily="66" charset="0"/>
              </a:rPr>
              <a:t> </a:t>
            </a:r>
            <a:r>
              <a:rPr lang="en-SG" dirty="0" err="1" smtClean="0">
                <a:solidFill>
                  <a:schemeClr val="accent6">
                    <a:lumMod val="60000"/>
                    <a:lumOff val="40000"/>
                  </a:schemeClr>
                </a:solidFill>
                <a:latin typeface="Buxton Sketch" pitchFamily="66" charset="0"/>
              </a:rPr>
              <a:t>Akhter</a:t>
            </a:r>
            <a:endParaRPr lang="en-SG" dirty="0" smtClean="0">
              <a:solidFill>
                <a:schemeClr val="accent6">
                  <a:lumMod val="60000"/>
                  <a:lumOff val="40000"/>
                </a:schemeClr>
              </a:solidFill>
              <a:latin typeface="Buxton Sketch" pitchFamily="66" charset="0"/>
            </a:endParaRPr>
          </a:p>
          <a:p>
            <a:pPr algn="ctr"/>
            <a:r>
              <a:rPr lang="en-SG" dirty="0" smtClean="0">
                <a:solidFill>
                  <a:schemeClr val="accent6">
                    <a:lumMod val="60000"/>
                    <a:lumOff val="40000"/>
                  </a:schemeClr>
                </a:solidFill>
                <a:latin typeface="Buxton Sketch" pitchFamily="66" charset="0"/>
              </a:rPr>
              <a:t>ID : CSE 063 07 425</a:t>
            </a:r>
            <a:endParaRPr lang="en-SG" dirty="0">
              <a:solidFill>
                <a:schemeClr val="accent6">
                  <a:lumMod val="60000"/>
                  <a:lumOff val="40000"/>
                </a:schemeClr>
              </a:solidFill>
              <a:latin typeface="Buxton Sketch" pitchFamily="66" charset="0"/>
            </a:endParaRPr>
          </a:p>
        </p:txBody>
      </p:sp>
    </p:spTree>
    <p:extLst>
      <p:ext uri="{BB962C8B-B14F-4D97-AF65-F5344CB8AC3E}">
        <p14:creationId xmlns:p14="http://schemas.microsoft.com/office/powerpoint/2010/main" val="200947947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Project Scheduling</a:t>
            </a:r>
            <a:endParaRPr lang="en-SG" dirty="0"/>
          </a:p>
        </p:txBody>
      </p:sp>
      <p:sp>
        <p:nvSpPr>
          <p:cNvPr id="4" name="Rounded Rectangle 3"/>
          <p:cNvSpPr/>
          <p:nvPr/>
        </p:nvSpPr>
        <p:spPr>
          <a:xfrm>
            <a:off x="1980431" y="1854287"/>
            <a:ext cx="4608512" cy="792088"/>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Analysis</a:t>
            </a:r>
            <a:endParaRPr lang="en-SG" dirty="0"/>
          </a:p>
        </p:txBody>
      </p:sp>
      <p:sp>
        <p:nvSpPr>
          <p:cNvPr id="5" name="Rounded Rectangle 4"/>
          <p:cNvSpPr/>
          <p:nvPr/>
        </p:nvSpPr>
        <p:spPr>
          <a:xfrm>
            <a:off x="6300911" y="4986635"/>
            <a:ext cx="4608512" cy="792088"/>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Testing</a:t>
            </a:r>
            <a:endParaRPr lang="en-SG" dirty="0"/>
          </a:p>
        </p:txBody>
      </p:sp>
      <p:sp>
        <p:nvSpPr>
          <p:cNvPr id="6" name="Rounded Rectangle 5"/>
          <p:cNvSpPr/>
          <p:nvPr/>
        </p:nvSpPr>
        <p:spPr>
          <a:xfrm>
            <a:off x="4932759" y="3978523"/>
            <a:ext cx="4608512" cy="792088"/>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Development</a:t>
            </a:r>
            <a:endParaRPr lang="en-SG" dirty="0"/>
          </a:p>
        </p:txBody>
      </p:sp>
      <p:sp>
        <p:nvSpPr>
          <p:cNvPr id="7" name="Rounded Rectangle 6"/>
          <p:cNvSpPr/>
          <p:nvPr/>
        </p:nvSpPr>
        <p:spPr>
          <a:xfrm>
            <a:off x="3420591" y="2898403"/>
            <a:ext cx="4608512" cy="792088"/>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Design</a:t>
            </a:r>
            <a:endParaRPr lang="en-SG" dirty="0"/>
          </a:p>
        </p:txBody>
      </p:sp>
      <p:sp>
        <p:nvSpPr>
          <p:cNvPr id="8" name="Oval 7"/>
          <p:cNvSpPr/>
          <p:nvPr/>
        </p:nvSpPr>
        <p:spPr>
          <a:xfrm>
            <a:off x="1577377" y="1854287"/>
            <a:ext cx="864096" cy="814591"/>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2996927" y="2898403"/>
            <a:ext cx="864096" cy="81459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4572719" y="3978523"/>
            <a:ext cx="864096" cy="814591"/>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p:cNvSpPr/>
          <p:nvPr/>
        </p:nvSpPr>
        <p:spPr>
          <a:xfrm>
            <a:off x="5868863" y="4964132"/>
            <a:ext cx="864096" cy="814591"/>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Bent-Up Arrow 12"/>
          <p:cNvSpPr/>
          <p:nvPr/>
        </p:nvSpPr>
        <p:spPr>
          <a:xfrm rot="10800000" flipH="1">
            <a:off x="6609541" y="2063952"/>
            <a:ext cx="864096" cy="834451"/>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Bent-Up Arrow 13"/>
          <p:cNvSpPr/>
          <p:nvPr/>
        </p:nvSpPr>
        <p:spPr>
          <a:xfrm rot="10800000" flipH="1">
            <a:off x="9541271" y="4152184"/>
            <a:ext cx="864096" cy="834451"/>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Bent-Up Arrow 14"/>
          <p:cNvSpPr/>
          <p:nvPr/>
        </p:nvSpPr>
        <p:spPr>
          <a:xfrm rot="10800000" flipH="1">
            <a:off x="8029103" y="3144072"/>
            <a:ext cx="864096" cy="834451"/>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 name="Footer Placeholder 2"/>
          <p:cNvSpPr>
            <a:spLocks noGrp="1"/>
          </p:cNvSpPr>
          <p:nvPr>
            <p:ph type="ftr" sz="quarter" idx="11"/>
          </p:nvPr>
        </p:nvSpPr>
        <p:spPr/>
        <p:txBody>
          <a:bodyPr/>
          <a:lstStyle/>
          <a:p>
            <a:endParaRPr lang="en-SG"/>
          </a:p>
        </p:txBody>
      </p:sp>
      <p:sp>
        <p:nvSpPr>
          <p:cNvPr id="12" name="Slide Number Placeholder 11"/>
          <p:cNvSpPr>
            <a:spLocks noGrp="1"/>
          </p:cNvSpPr>
          <p:nvPr>
            <p:ph type="sldNum" sz="quarter" idx="12"/>
          </p:nvPr>
        </p:nvSpPr>
        <p:spPr/>
        <p:txBody>
          <a:bodyPr/>
          <a:lstStyle/>
          <a:p>
            <a:fld id="{8924F49C-8992-43EF-923F-CEA0F0FA3B7C}" type="slidenum">
              <a:rPr lang="en-SG" smtClean="0"/>
              <a:t>10</a:t>
            </a:fld>
            <a:endParaRPr lang="en-SG"/>
          </a:p>
        </p:txBody>
      </p:sp>
    </p:spTree>
    <p:extLst>
      <p:ext uri="{BB962C8B-B14F-4D97-AF65-F5344CB8AC3E}">
        <p14:creationId xmlns:p14="http://schemas.microsoft.com/office/powerpoint/2010/main" val="32881932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Analysis</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52811002"/>
              </p:ext>
            </p:extLst>
          </p:nvPr>
        </p:nvGraphicFramePr>
        <p:xfrm>
          <a:off x="828303" y="2178323"/>
          <a:ext cx="10297144" cy="4248471"/>
        </p:xfrm>
        <a:graphic>
          <a:graphicData uri="http://schemas.openxmlformats.org/drawingml/2006/table">
            <a:tbl>
              <a:tblPr firstRow="1" firstCol="1" bandRow="1">
                <a:tableStyleId>{5C22544A-7EE6-4342-B048-85BDC9FD1C3A}</a:tableStyleId>
              </a:tblPr>
              <a:tblGrid>
                <a:gridCol w="1770673"/>
                <a:gridCol w="3350658"/>
                <a:gridCol w="2623093"/>
                <a:gridCol w="2552720"/>
              </a:tblGrid>
              <a:tr h="1416157">
                <a:tc>
                  <a:txBody>
                    <a:bodyPr/>
                    <a:lstStyle/>
                    <a:p>
                      <a:pPr>
                        <a:lnSpc>
                          <a:spcPct val="115000"/>
                        </a:lnSpc>
                        <a:spcAft>
                          <a:spcPts val="0"/>
                        </a:spcAft>
                      </a:pPr>
                      <a:r>
                        <a:rPr lang="en-GB" sz="2000" dirty="0">
                          <a:effectLst/>
                        </a:rPr>
                        <a:t>          1</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On-site Meeting</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400">
                          <a:effectLst/>
                        </a:rPr>
                        <a:t>None</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400">
                          <a:effectLst/>
                        </a:rPr>
                        <a:t>1w</a:t>
                      </a:r>
                      <a:endParaRPr lang="en-SG" sz="2000">
                        <a:effectLst/>
                        <a:latin typeface="Calibri"/>
                        <a:ea typeface="Calibri"/>
                        <a:cs typeface="Times New Roman"/>
                      </a:endParaRPr>
                    </a:p>
                  </a:txBody>
                  <a:tcPr marL="68580" marR="68580" marT="0" marB="0"/>
                </a:tc>
              </a:tr>
              <a:tr h="1416157">
                <a:tc>
                  <a:txBody>
                    <a:bodyPr/>
                    <a:lstStyle/>
                    <a:p>
                      <a:pPr>
                        <a:lnSpc>
                          <a:spcPct val="115000"/>
                        </a:lnSpc>
                        <a:spcAft>
                          <a:spcPts val="0"/>
                        </a:spcAft>
                      </a:pPr>
                      <a:r>
                        <a:rPr lang="en-GB" sz="2400" dirty="0">
                          <a:effectLst/>
                        </a:rPr>
                        <a:t>         </a:t>
                      </a:r>
                      <a:r>
                        <a:rPr lang="en-GB" sz="2000" dirty="0">
                          <a:effectLst/>
                        </a:rPr>
                        <a:t>2</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Discussion with Stakeholder</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400" dirty="0">
                          <a:effectLst/>
                        </a:rPr>
                        <a:t>1</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400">
                          <a:effectLst/>
                        </a:rPr>
                        <a:t>1w</a:t>
                      </a:r>
                      <a:endParaRPr lang="en-SG" sz="2000">
                        <a:effectLst/>
                        <a:latin typeface="Calibri"/>
                        <a:ea typeface="Calibri"/>
                        <a:cs typeface="Times New Roman"/>
                      </a:endParaRPr>
                    </a:p>
                  </a:txBody>
                  <a:tcPr marL="68580" marR="68580" marT="0" marB="0"/>
                </a:tc>
              </a:tr>
              <a:tr h="1416157">
                <a:tc>
                  <a:txBody>
                    <a:bodyPr/>
                    <a:lstStyle/>
                    <a:p>
                      <a:pPr>
                        <a:lnSpc>
                          <a:spcPct val="115000"/>
                        </a:lnSpc>
                        <a:spcAft>
                          <a:spcPts val="0"/>
                        </a:spcAft>
                      </a:pPr>
                      <a:r>
                        <a:rPr lang="en-GB" sz="2400">
                          <a:effectLst/>
                        </a:rPr>
                        <a:t>         </a:t>
                      </a:r>
                      <a:r>
                        <a:rPr lang="en-GB" sz="2000">
                          <a:effectLst/>
                        </a:rPr>
                        <a:t>3</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Analysis Requirement</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400" dirty="0">
                          <a:effectLst/>
                        </a:rPr>
                        <a:t>1,2</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400" dirty="0">
                          <a:effectLst/>
                        </a:rPr>
                        <a:t>1w</a:t>
                      </a:r>
                      <a:endParaRPr lang="en-SG" sz="2000" dirty="0">
                        <a:effectLst/>
                        <a:latin typeface="Calibri"/>
                        <a:ea typeface="Calibri"/>
                        <a:cs typeface="Times New Roman"/>
                      </a:endParaRPr>
                    </a:p>
                  </a:txBody>
                  <a:tcPr marL="68580" marR="68580" marT="0" marB="0"/>
                </a:tc>
              </a:tr>
            </a:tbl>
          </a:graphicData>
        </a:graphic>
      </p:graphicFrame>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11</a:t>
            </a:fld>
            <a:endParaRPr lang="en-SG"/>
          </a:p>
        </p:txBody>
      </p:sp>
    </p:spTree>
    <p:extLst>
      <p:ext uri="{BB962C8B-B14F-4D97-AF65-F5344CB8AC3E}">
        <p14:creationId xmlns:p14="http://schemas.microsoft.com/office/powerpoint/2010/main" val="37767789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Design</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03890419"/>
              </p:ext>
            </p:extLst>
          </p:nvPr>
        </p:nvGraphicFramePr>
        <p:xfrm>
          <a:off x="756294" y="2106317"/>
          <a:ext cx="10657185" cy="4320477"/>
        </p:xfrm>
        <a:graphic>
          <a:graphicData uri="http://schemas.openxmlformats.org/drawingml/2006/table">
            <a:tbl>
              <a:tblPr firstRow="1" firstCol="1" bandRow="1">
                <a:tableStyleId>{5C22544A-7EE6-4342-B048-85BDC9FD1C3A}</a:tableStyleId>
              </a:tblPr>
              <a:tblGrid>
                <a:gridCol w="1832585"/>
                <a:gridCol w="3467814"/>
                <a:gridCol w="2714809"/>
                <a:gridCol w="2641977"/>
              </a:tblGrid>
              <a:tr h="1440159">
                <a:tc>
                  <a:txBody>
                    <a:bodyPr/>
                    <a:lstStyle/>
                    <a:p>
                      <a:pPr>
                        <a:lnSpc>
                          <a:spcPct val="115000"/>
                        </a:lnSpc>
                        <a:spcAft>
                          <a:spcPts val="0"/>
                        </a:spcAft>
                      </a:pPr>
                      <a:r>
                        <a:rPr lang="en-GB" sz="2000" dirty="0">
                          <a:effectLst/>
                        </a:rPr>
                        <a:t>          4</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System Design</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3</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3w</a:t>
                      </a:r>
                      <a:endParaRPr lang="en-SG" sz="2000">
                        <a:effectLst/>
                        <a:latin typeface="Calibri"/>
                        <a:ea typeface="Calibri"/>
                        <a:cs typeface="Times New Roman"/>
                      </a:endParaRPr>
                    </a:p>
                  </a:txBody>
                  <a:tcPr marL="68580" marR="68580" marT="0" marB="0"/>
                </a:tc>
              </a:tr>
              <a:tr h="1440159">
                <a:tc>
                  <a:txBody>
                    <a:bodyPr/>
                    <a:lstStyle/>
                    <a:p>
                      <a:pPr>
                        <a:lnSpc>
                          <a:spcPct val="115000"/>
                        </a:lnSpc>
                        <a:spcAft>
                          <a:spcPts val="0"/>
                        </a:spcAft>
                      </a:pPr>
                      <a:r>
                        <a:rPr lang="en-GB" sz="2000">
                          <a:effectLst/>
                        </a:rPr>
                        <a:t>         5</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Database Design</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3,4</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1w</a:t>
                      </a:r>
                      <a:endParaRPr lang="en-SG" sz="2000">
                        <a:effectLst/>
                        <a:latin typeface="Calibri"/>
                        <a:ea typeface="Calibri"/>
                        <a:cs typeface="Times New Roman"/>
                      </a:endParaRPr>
                    </a:p>
                  </a:txBody>
                  <a:tcPr marL="68580" marR="68580" marT="0" marB="0"/>
                </a:tc>
              </a:tr>
              <a:tr h="1440159">
                <a:tc>
                  <a:txBody>
                    <a:bodyPr/>
                    <a:lstStyle/>
                    <a:p>
                      <a:pPr>
                        <a:lnSpc>
                          <a:spcPct val="115000"/>
                        </a:lnSpc>
                        <a:spcAft>
                          <a:spcPts val="0"/>
                        </a:spcAft>
                      </a:pPr>
                      <a:r>
                        <a:rPr lang="en-GB" sz="2000">
                          <a:effectLst/>
                        </a:rPr>
                        <a:t>         6</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Interface Design </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1,4</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2w</a:t>
                      </a:r>
                      <a:endParaRPr lang="en-SG" sz="2000" dirty="0">
                        <a:effectLst/>
                        <a:latin typeface="Calibri"/>
                        <a:ea typeface="Calibri"/>
                        <a:cs typeface="Times New Roman"/>
                      </a:endParaRPr>
                    </a:p>
                  </a:txBody>
                  <a:tcPr marL="68580" marR="68580" marT="0" marB="0"/>
                </a:tc>
              </a:tr>
            </a:tbl>
          </a:graphicData>
        </a:graphic>
      </p:graphicFrame>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12</a:t>
            </a:fld>
            <a:endParaRPr lang="en-SG"/>
          </a:p>
        </p:txBody>
      </p:sp>
    </p:spTree>
    <p:extLst>
      <p:ext uri="{BB962C8B-B14F-4D97-AF65-F5344CB8AC3E}">
        <p14:creationId xmlns:p14="http://schemas.microsoft.com/office/powerpoint/2010/main" val="32064868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Development</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88969219"/>
              </p:ext>
            </p:extLst>
          </p:nvPr>
        </p:nvGraphicFramePr>
        <p:xfrm>
          <a:off x="1044327" y="2178323"/>
          <a:ext cx="10297144" cy="4032447"/>
        </p:xfrm>
        <a:graphic>
          <a:graphicData uri="http://schemas.openxmlformats.org/drawingml/2006/table">
            <a:tbl>
              <a:tblPr firstRow="1" firstCol="1" bandRow="1">
                <a:tableStyleId>{5C22544A-7EE6-4342-B048-85BDC9FD1C3A}</a:tableStyleId>
              </a:tblPr>
              <a:tblGrid>
                <a:gridCol w="1770673"/>
                <a:gridCol w="3350658"/>
                <a:gridCol w="2623093"/>
                <a:gridCol w="2552720"/>
              </a:tblGrid>
              <a:tr h="1344149">
                <a:tc>
                  <a:txBody>
                    <a:bodyPr/>
                    <a:lstStyle/>
                    <a:p>
                      <a:pPr>
                        <a:lnSpc>
                          <a:spcPct val="115000"/>
                        </a:lnSpc>
                        <a:spcAft>
                          <a:spcPts val="0"/>
                        </a:spcAft>
                      </a:pPr>
                      <a:r>
                        <a:rPr lang="en-GB" sz="2000" dirty="0">
                          <a:effectLst/>
                        </a:rPr>
                        <a:t>         7</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Develop System Modules </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4</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1w</a:t>
                      </a:r>
                      <a:endParaRPr lang="en-SG" sz="2000">
                        <a:effectLst/>
                        <a:latin typeface="Calibri"/>
                        <a:ea typeface="Calibri"/>
                        <a:cs typeface="Times New Roman"/>
                      </a:endParaRPr>
                    </a:p>
                  </a:txBody>
                  <a:tcPr marL="68580" marR="68580" marT="0" marB="0"/>
                </a:tc>
              </a:tr>
              <a:tr h="1344149">
                <a:tc>
                  <a:txBody>
                    <a:bodyPr/>
                    <a:lstStyle/>
                    <a:p>
                      <a:pPr>
                        <a:lnSpc>
                          <a:spcPct val="115000"/>
                        </a:lnSpc>
                        <a:spcAft>
                          <a:spcPts val="0"/>
                        </a:spcAft>
                      </a:pPr>
                      <a:r>
                        <a:rPr lang="en-GB" sz="2000">
                          <a:effectLst/>
                        </a:rPr>
                        <a:t>        8</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Integrate System Modules</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7</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1w</a:t>
                      </a:r>
                      <a:endParaRPr lang="en-SG" sz="2000" dirty="0">
                        <a:effectLst/>
                        <a:latin typeface="Calibri"/>
                        <a:ea typeface="Calibri"/>
                        <a:cs typeface="Times New Roman"/>
                      </a:endParaRPr>
                    </a:p>
                  </a:txBody>
                  <a:tcPr marL="68580" marR="68580" marT="0" marB="0"/>
                </a:tc>
              </a:tr>
              <a:tr h="1344149">
                <a:tc>
                  <a:txBody>
                    <a:bodyPr/>
                    <a:lstStyle/>
                    <a:p>
                      <a:pPr>
                        <a:lnSpc>
                          <a:spcPct val="115000"/>
                        </a:lnSpc>
                        <a:spcAft>
                          <a:spcPts val="0"/>
                        </a:spcAft>
                      </a:pPr>
                      <a:r>
                        <a:rPr lang="en-GB" sz="2000">
                          <a:effectLst/>
                        </a:rPr>
                        <a:t>        9</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Perform Initial Testing </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8</a:t>
                      </a:r>
                      <a:endParaRPr lang="en-SG" sz="20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1w</a:t>
                      </a:r>
                      <a:endParaRPr lang="en-SG" sz="2000" dirty="0">
                        <a:effectLst/>
                        <a:latin typeface="Calibri"/>
                        <a:ea typeface="Calibri"/>
                        <a:cs typeface="Times New Roman"/>
                      </a:endParaRPr>
                    </a:p>
                  </a:txBody>
                  <a:tcPr marL="68580" marR="68580" marT="0" marB="0"/>
                </a:tc>
              </a:tr>
            </a:tbl>
          </a:graphicData>
        </a:graphic>
      </p:graphicFrame>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13</a:t>
            </a:fld>
            <a:endParaRPr lang="en-SG"/>
          </a:p>
        </p:txBody>
      </p:sp>
    </p:spTree>
    <p:extLst>
      <p:ext uri="{BB962C8B-B14F-4D97-AF65-F5344CB8AC3E}">
        <p14:creationId xmlns:p14="http://schemas.microsoft.com/office/powerpoint/2010/main" val="521588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Testing</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27662086"/>
              </p:ext>
            </p:extLst>
          </p:nvPr>
        </p:nvGraphicFramePr>
        <p:xfrm>
          <a:off x="900311" y="2250331"/>
          <a:ext cx="10513168" cy="2664296"/>
        </p:xfrm>
        <a:graphic>
          <a:graphicData uri="http://schemas.openxmlformats.org/drawingml/2006/table">
            <a:tbl>
              <a:tblPr firstRow="1" firstCol="1" bandRow="1">
                <a:tableStyleId>{5C22544A-7EE6-4342-B048-85BDC9FD1C3A}</a:tableStyleId>
              </a:tblPr>
              <a:tblGrid>
                <a:gridCol w="1807820"/>
                <a:gridCol w="3420951"/>
                <a:gridCol w="2678123"/>
                <a:gridCol w="2606274"/>
              </a:tblGrid>
              <a:tr h="1332148">
                <a:tc>
                  <a:txBody>
                    <a:bodyPr/>
                    <a:lstStyle/>
                    <a:p>
                      <a:pPr>
                        <a:lnSpc>
                          <a:spcPct val="115000"/>
                        </a:lnSpc>
                        <a:spcAft>
                          <a:spcPts val="0"/>
                        </a:spcAft>
                      </a:pPr>
                      <a:r>
                        <a:rPr lang="en-GB" sz="2000">
                          <a:effectLst/>
                        </a:rPr>
                        <a:t>         10</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Perform System Testing</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9</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1w</a:t>
                      </a:r>
                      <a:endParaRPr lang="en-SG" sz="2000">
                        <a:effectLst/>
                        <a:latin typeface="Calibri"/>
                        <a:ea typeface="Calibri"/>
                        <a:cs typeface="Times New Roman"/>
                      </a:endParaRPr>
                    </a:p>
                  </a:txBody>
                  <a:tcPr marL="68580" marR="68580" marT="0" marB="0"/>
                </a:tc>
              </a:tr>
              <a:tr h="1332148">
                <a:tc>
                  <a:txBody>
                    <a:bodyPr/>
                    <a:lstStyle/>
                    <a:p>
                      <a:pPr>
                        <a:lnSpc>
                          <a:spcPct val="115000"/>
                        </a:lnSpc>
                        <a:spcAft>
                          <a:spcPts val="0"/>
                        </a:spcAft>
                      </a:pPr>
                      <a:r>
                        <a:rPr lang="en-GB" sz="2000">
                          <a:effectLst/>
                        </a:rPr>
                        <a:t>        11</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Feedback &amp; Releasing</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a:effectLst/>
                        </a:rPr>
                        <a:t>10</a:t>
                      </a:r>
                      <a:endParaRPr lang="en-SG" sz="2000">
                        <a:effectLst/>
                        <a:latin typeface="Calibri"/>
                        <a:ea typeface="Calibri"/>
                        <a:cs typeface="Times New Roman"/>
                      </a:endParaRPr>
                    </a:p>
                  </a:txBody>
                  <a:tcPr marL="68580" marR="68580" marT="0" marB="0"/>
                </a:tc>
                <a:tc>
                  <a:txBody>
                    <a:bodyPr/>
                    <a:lstStyle/>
                    <a:p>
                      <a:pPr>
                        <a:lnSpc>
                          <a:spcPct val="115000"/>
                        </a:lnSpc>
                        <a:spcAft>
                          <a:spcPts val="0"/>
                        </a:spcAft>
                      </a:pPr>
                      <a:r>
                        <a:rPr lang="en-GB" sz="2000" dirty="0">
                          <a:effectLst/>
                        </a:rPr>
                        <a:t>1w</a:t>
                      </a:r>
                      <a:endParaRPr lang="en-SG" sz="2000" dirty="0">
                        <a:effectLst/>
                        <a:latin typeface="Calibri"/>
                        <a:ea typeface="Calibri"/>
                        <a:cs typeface="Times New Roman"/>
                      </a:endParaRPr>
                    </a:p>
                  </a:txBody>
                  <a:tcPr marL="68580" marR="68580" marT="0" marB="0"/>
                </a:tc>
              </a:tr>
            </a:tbl>
          </a:graphicData>
        </a:graphic>
      </p:graphicFrame>
      <p:sp>
        <p:nvSpPr>
          <p:cNvPr id="6" name="Rectangle 1"/>
          <p:cNvSpPr>
            <a:spLocks noChangeArrowheads="1"/>
          </p:cNvSpPr>
          <p:nvPr/>
        </p:nvSpPr>
        <p:spPr bwMode="auto">
          <a:xfrm>
            <a:off x="3205163" y="4178300"/>
            <a:ext cx="1216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Footer Placeholder 6"/>
          <p:cNvSpPr>
            <a:spLocks noGrp="1"/>
          </p:cNvSpPr>
          <p:nvPr>
            <p:ph type="ftr" sz="quarter" idx="11"/>
          </p:nvPr>
        </p:nvSpPr>
        <p:spPr/>
        <p:txBody>
          <a:bodyPr/>
          <a:lstStyle/>
          <a:p>
            <a:endParaRPr lang="en-SG"/>
          </a:p>
        </p:txBody>
      </p:sp>
      <p:sp>
        <p:nvSpPr>
          <p:cNvPr id="8" name="Slide Number Placeholder 7"/>
          <p:cNvSpPr>
            <a:spLocks noGrp="1"/>
          </p:cNvSpPr>
          <p:nvPr>
            <p:ph type="sldNum" sz="quarter" idx="12"/>
          </p:nvPr>
        </p:nvSpPr>
        <p:spPr/>
        <p:txBody>
          <a:bodyPr/>
          <a:lstStyle/>
          <a:p>
            <a:fld id="{8924F49C-8992-43EF-923F-CEA0F0FA3B7C}" type="slidenum">
              <a:rPr lang="en-SG" smtClean="0"/>
              <a:t>14</a:t>
            </a:fld>
            <a:endParaRPr lang="en-SG"/>
          </a:p>
        </p:txBody>
      </p:sp>
    </p:spTree>
    <p:extLst>
      <p:ext uri="{BB962C8B-B14F-4D97-AF65-F5344CB8AC3E}">
        <p14:creationId xmlns:p14="http://schemas.microsoft.com/office/powerpoint/2010/main" val="1971115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Gantt Chart</a:t>
            </a:r>
            <a:endParaRPr lang="en-SG" dirty="0"/>
          </a:p>
        </p:txBody>
      </p:sp>
      <p:graphicFrame>
        <p:nvGraphicFramePr>
          <p:cNvPr id="16" name="Table 15"/>
          <p:cNvGraphicFramePr>
            <a:graphicFrameLocks noGrp="1"/>
          </p:cNvGraphicFramePr>
          <p:nvPr>
            <p:extLst>
              <p:ext uri="{D42A27DB-BD31-4B8C-83A1-F6EECF244321}">
                <p14:modId xmlns:p14="http://schemas.microsoft.com/office/powerpoint/2010/main" val="2116606550"/>
              </p:ext>
            </p:extLst>
          </p:nvPr>
        </p:nvGraphicFramePr>
        <p:xfrm>
          <a:off x="900311" y="1909517"/>
          <a:ext cx="10482064" cy="4415377"/>
        </p:xfrm>
        <a:graphic>
          <a:graphicData uri="http://schemas.openxmlformats.org/drawingml/2006/table">
            <a:tbl>
              <a:tblPr firstRow="1" firstCol="1" bandRow="1">
                <a:tableStyleId>{5C22544A-7EE6-4342-B048-85BDC9FD1C3A}</a:tableStyleId>
              </a:tblPr>
              <a:tblGrid>
                <a:gridCol w="480805"/>
                <a:gridCol w="2117632"/>
                <a:gridCol w="107710"/>
                <a:gridCol w="831304"/>
                <a:gridCol w="794374"/>
                <a:gridCol w="700304"/>
                <a:gridCol w="420181"/>
                <a:gridCol w="420181"/>
                <a:gridCol w="438996"/>
                <a:gridCol w="449448"/>
                <a:gridCol w="367856"/>
                <a:gridCol w="432048"/>
                <a:gridCol w="432048"/>
                <a:gridCol w="360040"/>
                <a:gridCol w="432048"/>
                <a:gridCol w="360040"/>
                <a:gridCol w="360040"/>
                <a:gridCol w="432048"/>
                <a:gridCol w="544961"/>
              </a:tblGrid>
              <a:tr h="262442">
                <a:tc rowSpan="2">
                  <a:txBody>
                    <a:bodyPr/>
                    <a:lstStyle/>
                    <a:p>
                      <a:pPr>
                        <a:lnSpc>
                          <a:spcPct val="115000"/>
                        </a:lnSpc>
                        <a:spcAft>
                          <a:spcPts val="0"/>
                        </a:spcAft>
                      </a:pPr>
                      <a:r>
                        <a:rPr lang="en-SG" sz="1000">
                          <a:effectLst/>
                        </a:rPr>
                        <a:t>ID</a:t>
                      </a:r>
                      <a:endParaRPr lang="en-SG" sz="1000">
                        <a:effectLst/>
                        <a:latin typeface="Calibri"/>
                        <a:ea typeface="Calibri"/>
                        <a:cs typeface="Times New Roman"/>
                      </a:endParaRPr>
                    </a:p>
                  </a:txBody>
                  <a:tcPr marL="61797" marR="61797" marT="0" marB="0"/>
                </a:tc>
                <a:tc rowSpan="2">
                  <a:txBody>
                    <a:bodyPr/>
                    <a:lstStyle/>
                    <a:p>
                      <a:pPr>
                        <a:lnSpc>
                          <a:spcPct val="115000"/>
                        </a:lnSpc>
                        <a:spcAft>
                          <a:spcPts val="0"/>
                        </a:spcAft>
                      </a:pPr>
                      <a:r>
                        <a:rPr lang="en-SG" sz="1000">
                          <a:effectLst/>
                        </a:rPr>
                        <a:t>Task Name</a:t>
                      </a:r>
                      <a:endParaRPr lang="en-SG" sz="1000">
                        <a:effectLst/>
                        <a:latin typeface="Calibri"/>
                        <a:ea typeface="Calibri"/>
                        <a:cs typeface="Times New Roman"/>
                      </a:endParaRPr>
                    </a:p>
                  </a:txBody>
                  <a:tcPr marL="61797" marR="61797" marT="0" marB="0"/>
                </a:tc>
                <a:tc rowSpan="2" gridSpan="2">
                  <a:txBody>
                    <a:bodyPr/>
                    <a:lstStyle/>
                    <a:p>
                      <a:pPr>
                        <a:lnSpc>
                          <a:spcPct val="115000"/>
                        </a:lnSpc>
                        <a:spcAft>
                          <a:spcPts val="0"/>
                        </a:spcAft>
                      </a:pPr>
                      <a:r>
                        <a:rPr lang="en-SG" sz="1000">
                          <a:effectLst/>
                        </a:rPr>
                        <a:t>Start</a:t>
                      </a:r>
                      <a:endParaRPr lang="en-SG" sz="1000">
                        <a:effectLst/>
                        <a:latin typeface="Calibri"/>
                        <a:ea typeface="Calibri"/>
                        <a:cs typeface="Times New Roman"/>
                      </a:endParaRPr>
                    </a:p>
                  </a:txBody>
                  <a:tcPr marL="61797" marR="61797" marT="0" marB="0"/>
                </a:tc>
                <a:tc rowSpan="2" hMerge="1">
                  <a:txBody>
                    <a:bodyPr/>
                    <a:lstStyle/>
                    <a:p>
                      <a:endParaRPr lang="en-SG"/>
                    </a:p>
                  </a:txBody>
                  <a:tcPr/>
                </a:tc>
                <a:tc rowSpan="2">
                  <a:txBody>
                    <a:bodyPr/>
                    <a:lstStyle/>
                    <a:p>
                      <a:pPr>
                        <a:lnSpc>
                          <a:spcPct val="115000"/>
                        </a:lnSpc>
                        <a:spcAft>
                          <a:spcPts val="0"/>
                        </a:spcAft>
                      </a:pPr>
                      <a:r>
                        <a:rPr lang="en-SG" sz="1000">
                          <a:effectLst/>
                        </a:rPr>
                        <a:t>Finish</a:t>
                      </a:r>
                      <a:endParaRPr lang="en-SG" sz="1000">
                        <a:effectLst/>
                        <a:latin typeface="Calibri"/>
                        <a:ea typeface="Calibri"/>
                        <a:cs typeface="Times New Roman"/>
                      </a:endParaRPr>
                    </a:p>
                  </a:txBody>
                  <a:tcPr marL="61797" marR="61797" marT="0" marB="0"/>
                </a:tc>
                <a:tc rowSpan="2">
                  <a:txBody>
                    <a:bodyPr/>
                    <a:lstStyle/>
                    <a:p>
                      <a:pPr>
                        <a:lnSpc>
                          <a:spcPct val="115000"/>
                        </a:lnSpc>
                        <a:spcAft>
                          <a:spcPts val="0"/>
                        </a:spcAft>
                      </a:pPr>
                      <a:r>
                        <a:rPr lang="en-SG" sz="1000">
                          <a:effectLst/>
                        </a:rPr>
                        <a:t>Duration</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r>
                        <a:rPr lang="en-SG" sz="1000" dirty="0">
                          <a:effectLst/>
                        </a:rPr>
                        <a:t> </a:t>
                      </a:r>
                      <a:endParaRPr lang="en-SG" sz="1000" dirty="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dirty="0"/>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85630">
                <a:tc vMerge="1">
                  <a:txBody>
                    <a:bodyPr/>
                    <a:lstStyle/>
                    <a:p>
                      <a:endParaRPr lang="en-SG"/>
                    </a:p>
                  </a:txBody>
                  <a:tcPr/>
                </a:tc>
                <a:tc vMerge="1">
                  <a:txBody>
                    <a:bodyPr/>
                    <a:lstStyle/>
                    <a:p>
                      <a:endParaRPr lang="en-SG"/>
                    </a:p>
                  </a:txBody>
                  <a:tcPr/>
                </a:tc>
                <a:tc gridSpan="2" vMerge="1">
                  <a:txBody>
                    <a:bodyPr/>
                    <a:lstStyle/>
                    <a:p>
                      <a:endParaRPr lang="en-SG"/>
                    </a:p>
                  </a:txBody>
                  <a:tcPr/>
                </a:tc>
                <a:tc hMerge="1" vMerge="1">
                  <a:txBody>
                    <a:bodyPr/>
                    <a:lstStyle/>
                    <a:p>
                      <a:endParaRPr lang="en-SG"/>
                    </a:p>
                  </a:txBody>
                  <a:tcPr/>
                </a:tc>
                <a:tc vMerge="1">
                  <a:txBody>
                    <a:bodyPr/>
                    <a:lstStyle/>
                    <a:p>
                      <a:endParaRPr lang="en-SG"/>
                    </a:p>
                  </a:txBody>
                  <a:tcPr/>
                </a:tc>
                <a:tc vMerge="1">
                  <a:txBody>
                    <a:bodyPr/>
                    <a:lstStyle/>
                    <a:p>
                      <a:endParaRPr lang="en-SG"/>
                    </a:p>
                  </a:txBody>
                  <a:tcPr/>
                </a:tc>
                <a:tc>
                  <a:txBody>
                    <a:bodyPr/>
                    <a:lstStyle/>
                    <a:p>
                      <a:pPr>
                        <a:lnSpc>
                          <a:spcPct val="115000"/>
                        </a:lnSpc>
                        <a:spcAft>
                          <a:spcPts val="0"/>
                        </a:spcAft>
                      </a:pPr>
                      <a:r>
                        <a:rPr lang="en-SG" sz="1000">
                          <a:effectLst/>
                        </a:rPr>
                        <a:t> </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08/09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15/09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22/09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29/09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06/10</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13/10</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20/10</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27/10</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04/11</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11/11</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700">
                          <a:effectLst/>
                        </a:rPr>
                        <a:t>18/11</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 </a:t>
                      </a:r>
                      <a:endParaRPr lang="en-SG" sz="1000">
                        <a:effectLst/>
                        <a:latin typeface="Calibri"/>
                        <a:ea typeface="Calibri"/>
                        <a:cs typeface="Times New Roman"/>
                      </a:endParaRPr>
                    </a:p>
                  </a:txBody>
                  <a:tcPr marL="61797" marR="61797" marT="0" marB="0"/>
                </a:tc>
              </a:tr>
              <a:tr h="341598">
                <a:tc>
                  <a:txBody>
                    <a:bodyPr/>
                    <a:lstStyle/>
                    <a:p>
                      <a:pPr>
                        <a:lnSpc>
                          <a:spcPct val="115000"/>
                        </a:lnSpc>
                        <a:spcAft>
                          <a:spcPts val="0"/>
                        </a:spcAft>
                      </a:pPr>
                      <a:r>
                        <a:rPr lang="en-SG" sz="1000">
                          <a:effectLst/>
                        </a:rPr>
                        <a:t>1</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On-site Meeting</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GB" sz="1000">
                          <a:effectLst/>
                        </a:rPr>
                        <a:t>07/09/19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13/09/19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55903">
                <a:tc>
                  <a:txBody>
                    <a:bodyPr/>
                    <a:lstStyle/>
                    <a:p>
                      <a:pPr>
                        <a:lnSpc>
                          <a:spcPct val="115000"/>
                        </a:lnSpc>
                        <a:spcAft>
                          <a:spcPts val="0"/>
                        </a:spcAft>
                      </a:pPr>
                      <a:r>
                        <a:rPr lang="en-SG" sz="1000">
                          <a:effectLst/>
                        </a:rPr>
                        <a:t>2</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Discussion with Stakeholder</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14/09/19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20/09/19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42170">
                <a:tc>
                  <a:txBody>
                    <a:bodyPr/>
                    <a:lstStyle/>
                    <a:p>
                      <a:pPr>
                        <a:lnSpc>
                          <a:spcPct val="115000"/>
                        </a:lnSpc>
                        <a:spcAft>
                          <a:spcPts val="0"/>
                        </a:spcAft>
                      </a:pPr>
                      <a:r>
                        <a:rPr lang="en-SG" sz="1000">
                          <a:effectLst/>
                        </a:rPr>
                        <a:t>3</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Analysis Requirement</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21/09/19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27/09/19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37593">
                <a:tc>
                  <a:txBody>
                    <a:bodyPr/>
                    <a:lstStyle/>
                    <a:p>
                      <a:pPr>
                        <a:lnSpc>
                          <a:spcPct val="115000"/>
                        </a:lnSpc>
                        <a:spcAft>
                          <a:spcPts val="0"/>
                        </a:spcAft>
                      </a:pPr>
                      <a:r>
                        <a:rPr lang="en-SG" sz="1000">
                          <a:effectLst/>
                        </a:rPr>
                        <a:t>4</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System Design</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28/09/19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18/10/19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3w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43887">
                <a:tc>
                  <a:txBody>
                    <a:bodyPr/>
                    <a:lstStyle/>
                    <a:p>
                      <a:pPr>
                        <a:lnSpc>
                          <a:spcPct val="115000"/>
                        </a:lnSpc>
                        <a:spcAft>
                          <a:spcPts val="0"/>
                        </a:spcAft>
                      </a:pPr>
                      <a:r>
                        <a:rPr lang="en-SG" sz="1000">
                          <a:effectLst/>
                        </a:rPr>
                        <a:t>5</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Database Design</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19/10/19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25/10/19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49036">
                <a:tc>
                  <a:txBody>
                    <a:bodyPr/>
                    <a:lstStyle/>
                    <a:p>
                      <a:pPr>
                        <a:lnSpc>
                          <a:spcPct val="115000"/>
                        </a:lnSpc>
                        <a:spcAft>
                          <a:spcPts val="0"/>
                        </a:spcAft>
                      </a:pPr>
                      <a:r>
                        <a:rPr lang="en-SG" sz="1000">
                          <a:effectLst/>
                        </a:rPr>
                        <a:t>6</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Interface Design</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19/10/19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02/11/19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2w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45031">
                <a:tc>
                  <a:txBody>
                    <a:bodyPr/>
                    <a:lstStyle/>
                    <a:p>
                      <a:pPr>
                        <a:lnSpc>
                          <a:spcPct val="115000"/>
                        </a:lnSpc>
                        <a:spcAft>
                          <a:spcPts val="0"/>
                        </a:spcAft>
                      </a:pPr>
                      <a:r>
                        <a:rPr lang="en-SG" sz="1000">
                          <a:effectLst/>
                        </a:rPr>
                        <a:t>7</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Develop System Modules</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19/10/19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25/10/19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50753">
                <a:tc>
                  <a:txBody>
                    <a:bodyPr/>
                    <a:lstStyle/>
                    <a:p>
                      <a:pPr>
                        <a:lnSpc>
                          <a:spcPct val="115000"/>
                        </a:lnSpc>
                        <a:spcAft>
                          <a:spcPts val="0"/>
                        </a:spcAft>
                      </a:pPr>
                      <a:r>
                        <a:rPr lang="en-SG" sz="1000">
                          <a:effectLst/>
                        </a:rPr>
                        <a:t>8</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Integrate System Modules</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26/10/19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02/11/19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37593">
                <a:tc>
                  <a:txBody>
                    <a:bodyPr/>
                    <a:lstStyle/>
                    <a:p>
                      <a:pPr>
                        <a:lnSpc>
                          <a:spcPct val="115000"/>
                        </a:lnSpc>
                        <a:spcAft>
                          <a:spcPts val="0"/>
                        </a:spcAft>
                      </a:pPr>
                      <a:r>
                        <a:rPr lang="en-SG" sz="1000">
                          <a:effectLst/>
                        </a:rPr>
                        <a:t>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Perform Initial Testing</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03/11/19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09/11/19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42742">
                <a:tc>
                  <a:txBody>
                    <a:bodyPr/>
                    <a:lstStyle/>
                    <a:p>
                      <a:pPr>
                        <a:lnSpc>
                          <a:spcPct val="115000"/>
                        </a:lnSpc>
                        <a:spcAft>
                          <a:spcPts val="0"/>
                        </a:spcAft>
                      </a:pPr>
                      <a:r>
                        <a:rPr lang="en-SG" sz="1000">
                          <a:effectLst/>
                        </a:rPr>
                        <a:t>10</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Perform System Testing</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10/11/19</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16/11/19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a:effectLst/>
                        </a:rPr>
                        <a:t> </a:t>
                      </a:r>
                      <a:endParaRPr lang="en-SG" sz="1000">
                        <a:effectLst/>
                        <a:latin typeface="Calibri"/>
                        <a:ea typeface="Calibri"/>
                        <a:cs typeface="Times New Roman"/>
                      </a:endParaRPr>
                    </a:p>
                  </a:txBody>
                  <a:tcPr marL="0" marR="0" marT="0" marB="0" anchor="ctr"/>
                </a:tc>
              </a:tr>
              <a:tr h="320999">
                <a:tc>
                  <a:txBody>
                    <a:bodyPr/>
                    <a:lstStyle/>
                    <a:p>
                      <a:pPr>
                        <a:lnSpc>
                          <a:spcPct val="115000"/>
                        </a:lnSpc>
                        <a:spcAft>
                          <a:spcPts val="0"/>
                        </a:spcAft>
                      </a:pPr>
                      <a:r>
                        <a:rPr lang="en-SG" sz="1000">
                          <a:effectLst/>
                        </a:rPr>
                        <a:t>11</a:t>
                      </a:r>
                      <a:endParaRPr lang="en-SG" sz="1000">
                        <a:effectLst/>
                        <a:latin typeface="Calibri"/>
                        <a:ea typeface="Calibri"/>
                        <a:cs typeface="Times New Roman"/>
                      </a:endParaRPr>
                    </a:p>
                  </a:txBody>
                  <a:tcPr marL="61797" marR="61797" marT="0" marB="0"/>
                </a:tc>
                <a:tc gridSpan="2">
                  <a:txBody>
                    <a:bodyPr/>
                    <a:lstStyle/>
                    <a:p>
                      <a:pPr>
                        <a:lnSpc>
                          <a:spcPct val="115000"/>
                        </a:lnSpc>
                        <a:spcAft>
                          <a:spcPts val="0"/>
                        </a:spcAft>
                      </a:pPr>
                      <a:r>
                        <a:rPr lang="en-SG" sz="1000">
                          <a:effectLst/>
                        </a:rPr>
                        <a:t>Feedback &amp; Releasing</a:t>
                      </a:r>
                      <a:endParaRPr lang="en-SG" sz="1000">
                        <a:effectLst/>
                        <a:latin typeface="Calibri"/>
                        <a:ea typeface="Calibri"/>
                        <a:cs typeface="Times New Roman"/>
                      </a:endParaRPr>
                    </a:p>
                  </a:txBody>
                  <a:tcPr marL="61797" marR="61797" marT="0" marB="0"/>
                </a:tc>
                <a:tc hMerge="1">
                  <a:txBody>
                    <a:bodyPr/>
                    <a:lstStyle/>
                    <a:p>
                      <a:endParaRPr lang="en-SG"/>
                    </a:p>
                  </a:txBody>
                  <a:tcPr/>
                </a:tc>
                <a:tc>
                  <a:txBody>
                    <a:bodyPr/>
                    <a:lstStyle/>
                    <a:p>
                      <a:pPr>
                        <a:lnSpc>
                          <a:spcPct val="115000"/>
                        </a:lnSpc>
                        <a:spcAft>
                          <a:spcPts val="0"/>
                        </a:spcAft>
                      </a:pPr>
                      <a:r>
                        <a:rPr lang="en-SG" sz="1000">
                          <a:effectLst/>
                        </a:rPr>
                        <a:t>17/11/19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23/11/19</a:t>
                      </a:r>
                      <a:endParaRPr lang="en-SG" sz="1000">
                        <a:effectLst/>
                        <a:latin typeface="Calibri"/>
                        <a:ea typeface="Calibri"/>
                        <a:cs typeface="Times New Roman"/>
                      </a:endParaRPr>
                    </a:p>
                  </a:txBody>
                  <a:tcPr marL="61797" marR="61797" marT="0" marB="0"/>
                </a:tc>
                <a:tc>
                  <a:txBody>
                    <a:bodyPr/>
                    <a:lstStyle/>
                    <a:p>
                      <a:pPr>
                        <a:lnSpc>
                          <a:spcPct val="115000"/>
                        </a:lnSpc>
                        <a:spcAft>
                          <a:spcPts val="0"/>
                        </a:spcAft>
                      </a:pPr>
                      <a:r>
                        <a:rPr lang="en-SG" sz="1000">
                          <a:effectLst/>
                        </a:rPr>
                        <a:t>1w</a:t>
                      </a:r>
                      <a:endParaRPr lang="en-SG" sz="1000">
                        <a:effectLst/>
                        <a:latin typeface="Calibri"/>
                        <a:ea typeface="Calibri"/>
                        <a:cs typeface="Times New Roman"/>
                      </a:endParaRPr>
                    </a:p>
                  </a:txBody>
                  <a:tcPr marL="61797" marR="61797" marT="0" marB="0"/>
                </a:tc>
                <a:tc gridSpan="12">
                  <a:txBody>
                    <a:bodyPr/>
                    <a:lstStyle/>
                    <a:p>
                      <a:pPr>
                        <a:lnSpc>
                          <a:spcPct val="115000"/>
                        </a:lnSpc>
                        <a:spcAft>
                          <a:spcPts val="0"/>
                        </a:spcAft>
                      </a:pPr>
                      <a:endParaRPr lang="en-SG" sz="1000">
                        <a:effectLst/>
                        <a:latin typeface="Calibri"/>
                        <a:ea typeface="Calibri"/>
                        <a:cs typeface="Times New Roman"/>
                      </a:endParaRPr>
                    </a:p>
                  </a:txBody>
                  <a:tcPr marL="61797" marR="61797" marT="0" marB="0"/>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nSpc>
                          <a:spcPct val="115000"/>
                        </a:lnSpc>
                        <a:spcAft>
                          <a:spcPts val="1000"/>
                        </a:spcAft>
                      </a:pPr>
                      <a:r>
                        <a:rPr lang="en-SG" sz="1000" dirty="0">
                          <a:effectLst/>
                        </a:rPr>
                        <a:t> </a:t>
                      </a:r>
                      <a:endParaRPr lang="en-SG" sz="1000" dirty="0">
                        <a:effectLst/>
                        <a:latin typeface="Calibri"/>
                        <a:ea typeface="Calibri"/>
                        <a:cs typeface="Times New Roman"/>
                      </a:endParaRPr>
                    </a:p>
                  </a:txBody>
                  <a:tcPr marL="0" marR="0" marT="0" marB="0" anchor="ctr"/>
                </a:tc>
              </a:tr>
            </a:tbl>
          </a:graphicData>
        </a:graphic>
      </p:graphicFrame>
      <p:sp>
        <p:nvSpPr>
          <p:cNvPr id="17" name="Rectangle 16"/>
          <p:cNvSpPr/>
          <p:nvPr/>
        </p:nvSpPr>
        <p:spPr>
          <a:xfrm>
            <a:off x="6372919" y="2682379"/>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8" name="Rectangle 17"/>
          <p:cNvSpPr/>
          <p:nvPr/>
        </p:nvSpPr>
        <p:spPr>
          <a:xfrm>
            <a:off x="6791709" y="3042419"/>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9" name="Rectangle 18"/>
          <p:cNvSpPr/>
          <p:nvPr/>
        </p:nvSpPr>
        <p:spPr>
          <a:xfrm>
            <a:off x="7189717" y="3402459"/>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0" name="Rectangle 19"/>
          <p:cNvSpPr/>
          <p:nvPr/>
        </p:nvSpPr>
        <p:spPr>
          <a:xfrm>
            <a:off x="7580242" y="3690491"/>
            <a:ext cx="1257300" cy="15240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1" name="Rectangle 20"/>
          <p:cNvSpPr/>
          <p:nvPr/>
        </p:nvSpPr>
        <p:spPr>
          <a:xfrm>
            <a:off x="8837542" y="4050531"/>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2" name="Rectangle 21"/>
          <p:cNvSpPr/>
          <p:nvPr/>
        </p:nvSpPr>
        <p:spPr>
          <a:xfrm>
            <a:off x="8837542" y="4410571"/>
            <a:ext cx="8477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3" name="Rectangle 22"/>
          <p:cNvSpPr/>
          <p:nvPr/>
        </p:nvSpPr>
        <p:spPr>
          <a:xfrm>
            <a:off x="8837541" y="4770611"/>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4" name="Rectangle 23"/>
          <p:cNvSpPr/>
          <p:nvPr/>
        </p:nvSpPr>
        <p:spPr>
          <a:xfrm>
            <a:off x="9228066" y="5130651"/>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5" name="Rectangle 24"/>
          <p:cNvSpPr/>
          <p:nvPr/>
        </p:nvSpPr>
        <p:spPr>
          <a:xfrm>
            <a:off x="9618591" y="5418683"/>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6" name="Rectangle 25"/>
          <p:cNvSpPr/>
          <p:nvPr/>
        </p:nvSpPr>
        <p:spPr>
          <a:xfrm>
            <a:off x="10009116" y="5778723"/>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7" name="Rectangle 26"/>
          <p:cNvSpPr/>
          <p:nvPr/>
        </p:nvSpPr>
        <p:spPr>
          <a:xfrm>
            <a:off x="10399641" y="6072088"/>
            <a:ext cx="390525" cy="1333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28" name="Footer Placeholder 27"/>
          <p:cNvSpPr>
            <a:spLocks noGrp="1"/>
          </p:cNvSpPr>
          <p:nvPr>
            <p:ph type="ftr" sz="quarter" idx="11"/>
          </p:nvPr>
        </p:nvSpPr>
        <p:spPr/>
        <p:txBody>
          <a:bodyPr/>
          <a:lstStyle/>
          <a:p>
            <a:endParaRPr lang="en-SG"/>
          </a:p>
        </p:txBody>
      </p:sp>
      <p:sp>
        <p:nvSpPr>
          <p:cNvPr id="29" name="Slide Number Placeholder 28"/>
          <p:cNvSpPr>
            <a:spLocks noGrp="1"/>
          </p:cNvSpPr>
          <p:nvPr>
            <p:ph type="sldNum" sz="quarter" idx="12"/>
          </p:nvPr>
        </p:nvSpPr>
        <p:spPr/>
        <p:txBody>
          <a:bodyPr/>
          <a:lstStyle/>
          <a:p>
            <a:fld id="{8924F49C-8992-43EF-923F-CEA0F0FA3B7C}" type="slidenum">
              <a:rPr lang="en-SG" smtClean="0"/>
              <a:t>15</a:t>
            </a:fld>
            <a:endParaRPr lang="en-SG"/>
          </a:p>
        </p:txBody>
      </p:sp>
    </p:spTree>
    <p:extLst>
      <p:ext uri="{BB962C8B-B14F-4D97-AF65-F5344CB8AC3E}">
        <p14:creationId xmlns:p14="http://schemas.microsoft.com/office/powerpoint/2010/main" val="385437703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Risk Analysis</a:t>
            </a:r>
            <a:endParaRPr lang="en-SG" dirty="0"/>
          </a:p>
        </p:txBody>
      </p:sp>
      <p:sp>
        <p:nvSpPr>
          <p:cNvPr id="3" name="Content Placeholder 2"/>
          <p:cNvSpPr>
            <a:spLocks noGrp="1"/>
          </p:cNvSpPr>
          <p:nvPr>
            <p:ph idx="1"/>
          </p:nvPr>
        </p:nvSpPr>
        <p:spPr>
          <a:xfrm>
            <a:off x="608489" y="1890291"/>
            <a:ext cx="10952798" cy="4445751"/>
          </a:xfrm>
        </p:spPr>
        <p:txBody>
          <a:bodyPr>
            <a:normAutofit/>
          </a:bodyPr>
          <a:lstStyle/>
          <a:p>
            <a:pPr algn="l"/>
            <a:r>
              <a:rPr lang="en-SG" sz="3600" dirty="0" smtClean="0"/>
              <a:t>Avoiding travel and security risk.</a:t>
            </a:r>
          </a:p>
          <a:p>
            <a:pPr algn="l"/>
            <a:r>
              <a:rPr lang="en-GB" sz="3600" dirty="0"/>
              <a:t>H</a:t>
            </a:r>
            <a:r>
              <a:rPr lang="en-GB" sz="3600" dirty="0" smtClean="0"/>
              <a:t>andling </a:t>
            </a:r>
            <a:r>
              <a:rPr lang="en-GB" sz="3600" dirty="0"/>
              <a:t>emergencies and contacting parents</a:t>
            </a:r>
            <a:r>
              <a:rPr lang="en-GB" sz="3600" dirty="0" smtClean="0"/>
              <a:t>.</a:t>
            </a:r>
          </a:p>
          <a:p>
            <a:pPr algn="l"/>
            <a:r>
              <a:rPr lang="en-GB" sz="3600" dirty="0"/>
              <a:t>A</a:t>
            </a:r>
            <a:r>
              <a:rPr lang="en-GB" sz="3600" dirty="0" smtClean="0"/>
              <a:t>ll </a:t>
            </a:r>
            <a:r>
              <a:rPr lang="en-GB" sz="3600" dirty="0"/>
              <a:t>participants register for travel </a:t>
            </a:r>
            <a:r>
              <a:rPr lang="en-GB" sz="3600" dirty="0" smtClean="0"/>
              <a:t>insurance.</a:t>
            </a:r>
          </a:p>
          <a:p>
            <a:pPr algn="l"/>
            <a:r>
              <a:rPr lang="en-GB" sz="3600" dirty="0" smtClean="0"/>
              <a:t>Database backup.</a:t>
            </a:r>
            <a:endParaRPr lang="en-SG" sz="3600"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16</a:t>
            </a:fld>
            <a:endParaRPr lang="en-SG"/>
          </a:p>
        </p:txBody>
      </p:sp>
    </p:spTree>
    <p:extLst>
      <p:ext uri="{BB962C8B-B14F-4D97-AF65-F5344CB8AC3E}">
        <p14:creationId xmlns:p14="http://schemas.microsoft.com/office/powerpoint/2010/main" val="24863642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Pattern of Information Gathering</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17</a:t>
            </a:fld>
            <a:endParaRPr lang="en-SG"/>
          </a:p>
        </p:txBody>
      </p:sp>
      <p:sp>
        <p:nvSpPr>
          <p:cNvPr id="16" name="Right Arrow 15"/>
          <p:cNvSpPr/>
          <p:nvPr/>
        </p:nvSpPr>
        <p:spPr>
          <a:xfrm>
            <a:off x="1363423" y="2293435"/>
            <a:ext cx="2993272" cy="1253040"/>
          </a:xfrm>
          <a:prstGeom prst="rightArrow">
            <a:avLst/>
          </a:prstGeom>
          <a:effectLst>
            <a:outerShdw blurRad="76200" dir="18900000" sy="23000" kx="-1200000" algn="bl" rotWithShape="0">
              <a:prstClr val="black">
                <a:alpha val="20000"/>
              </a:prstClr>
            </a:outerShdw>
          </a:effectLst>
          <a:scene3d>
            <a:camera prst="perspectiveLef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Interview</a:t>
            </a:r>
            <a:endParaRPr lang="en-SG" dirty="0"/>
          </a:p>
        </p:txBody>
      </p:sp>
      <p:sp>
        <p:nvSpPr>
          <p:cNvPr id="17" name="Rectangle 16"/>
          <p:cNvSpPr/>
          <p:nvPr/>
        </p:nvSpPr>
        <p:spPr>
          <a:xfrm>
            <a:off x="1124292" y="1746275"/>
            <a:ext cx="9865096" cy="54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Ø"/>
            </a:pPr>
            <a:r>
              <a:rPr lang="en-SG" sz="2000" dirty="0" smtClean="0">
                <a:solidFill>
                  <a:schemeClr val="tx1"/>
                </a:solidFill>
              </a:rPr>
              <a:t>We have chosen three methods for gathering information -- </a:t>
            </a:r>
            <a:endParaRPr lang="en-SG" sz="2000" dirty="0">
              <a:solidFill>
                <a:schemeClr val="tx1"/>
              </a:solidFill>
            </a:endParaRPr>
          </a:p>
        </p:txBody>
      </p:sp>
      <p:sp>
        <p:nvSpPr>
          <p:cNvPr id="18" name="Right Arrow 17"/>
          <p:cNvSpPr/>
          <p:nvPr/>
        </p:nvSpPr>
        <p:spPr>
          <a:xfrm>
            <a:off x="2853137" y="3712627"/>
            <a:ext cx="3007116" cy="1294125"/>
          </a:xfrm>
          <a:prstGeom prst="rightArrow">
            <a:avLst/>
          </a:prstGeom>
          <a:effectLst>
            <a:outerShdw blurRad="76200" dir="18900000" sy="23000" kx="-1200000" algn="bl" rotWithShape="0">
              <a:prstClr val="black">
                <a:alpha val="20000"/>
              </a:prstClr>
            </a:outerShdw>
          </a:effectLst>
          <a:scene3d>
            <a:camera prst="perspectiveLef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Questionnaires</a:t>
            </a:r>
            <a:endParaRPr lang="en-SG" dirty="0"/>
          </a:p>
        </p:txBody>
      </p:sp>
      <p:sp>
        <p:nvSpPr>
          <p:cNvPr id="19" name="Right Arrow 18"/>
          <p:cNvSpPr/>
          <p:nvPr/>
        </p:nvSpPr>
        <p:spPr>
          <a:xfrm>
            <a:off x="4609758" y="5130651"/>
            <a:ext cx="2894164" cy="1224136"/>
          </a:xfrm>
          <a:prstGeom prst="rightArrow">
            <a:avLst/>
          </a:prstGeom>
          <a:effectLst>
            <a:outerShdw blurRad="76200" dir="18900000" sy="23000" kx="-1200000" algn="bl" rotWithShape="0">
              <a:prstClr val="black">
                <a:alpha val="20000"/>
              </a:prstClr>
            </a:outerShdw>
          </a:effectLst>
          <a:scene3d>
            <a:camera prst="perspectiveLef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Investigation</a:t>
            </a:r>
            <a:endParaRPr lang="en-SG" dirty="0"/>
          </a:p>
        </p:txBody>
      </p:sp>
      <p:sp>
        <p:nvSpPr>
          <p:cNvPr id="20" name="Rectangle 19"/>
          <p:cNvSpPr/>
          <p:nvPr/>
        </p:nvSpPr>
        <p:spPr>
          <a:xfrm>
            <a:off x="9037215" y="4609120"/>
            <a:ext cx="2152283" cy="2125291"/>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p:cNvSpPr/>
          <p:nvPr/>
        </p:nvSpPr>
        <p:spPr>
          <a:xfrm>
            <a:off x="8821191" y="2293435"/>
            <a:ext cx="1981772" cy="185473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0832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Selection of Interviewee</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18</a:t>
            </a:fld>
            <a:endParaRPr lang="en-SG"/>
          </a:p>
        </p:txBody>
      </p:sp>
      <p:sp>
        <p:nvSpPr>
          <p:cNvPr id="6" name="Oval 5"/>
          <p:cNvSpPr/>
          <p:nvPr/>
        </p:nvSpPr>
        <p:spPr>
          <a:xfrm>
            <a:off x="1641718" y="2826530"/>
            <a:ext cx="1080120" cy="936104"/>
          </a:xfrm>
          <a:prstGeom prst="ellipse">
            <a:avLst/>
          </a:prstGeom>
          <a:blipFill>
            <a:blip r:embed="rId2"/>
            <a:stretch>
              <a:fillRect/>
            </a:stretch>
          </a:blip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p:cNvSpPr/>
          <p:nvPr/>
        </p:nvSpPr>
        <p:spPr>
          <a:xfrm>
            <a:off x="9541271" y="4626595"/>
            <a:ext cx="1027161" cy="936104"/>
          </a:xfrm>
          <a:prstGeom prst="ellipse">
            <a:avLst/>
          </a:prstGeom>
          <a:blipFill>
            <a:blip r:embed="rId3"/>
            <a:stretch>
              <a:fillRect/>
            </a:stretch>
          </a:blip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p:cNvSpPr/>
          <p:nvPr/>
        </p:nvSpPr>
        <p:spPr>
          <a:xfrm>
            <a:off x="4563235" y="4626595"/>
            <a:ext cx="1080120" cy="936104"/>
          </a:xfrm>
          <a:prstGeom prst="ellipse">
            <a:avLst/>
          </a:prstGeom>
          <a:blipFill>
            <a:blip r:embed="rId4"/>
            <a:stretch>
              <a:fillRect/>
            </a:stretch>
          </a:blip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6516935" y="2815027"/>
            <a:ext cx="1097075" cy="936104"/>
          </a:xfrm>
          <a:prstGeom prst="ellipse">
            <a:avLst/>
          </a:prstGeom>
          <a:blipFill>
            <a:blip r:embed="rId5"/>
            <a:stretch>
              <a:fillRect/>
            </a:stretch>
          </a:blip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Left Arrow 9"/>
          <p:cNvSpPr/>
          <p:nvPr/>
        </p:nvSpPr>
        <p:spPr>
          <a:xfrm>
            <a:off x="2700511" y="2489631"/>
            <a:ext cx="2942844" cy="1609902"/>
          </a:xfrm>
          <a:prstGeom prst="leftArrow">
            <a:avLst/>
          </a:prstGeom>
          <a:effectLst>
            <a:outerShdw blurRad="76200" dir="18900000" sy="23000" kx="-1200000" algn="bl" rotWithShape="0">
              <a:prstClr val="black">
                <a:alpha val="20000"/>
              </a:prstClr>
            </a:outerShdw>
            <a:softEdge rad="63500"/>
          </a:effectLst>
          <a:scene3d>
            <a:camera prst="perspectiveLef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sz="1800" dirty="0" smtClean="0"/>
              <a:t>Abdullah Bashar </a:t>
            </a:r>
            <a:r>
              <a:rPr lang="en-SG" sz="1800" dirty="0" err="1" smtClean="0"/>
              <a:t>Maruf</a:t>
            </a:r>
            <a:endParaRPr lang="en-SG" sz="1800" dirty="0"/>
          </a:p>
        </p:txBody>
      </p:sp>
      <p:sp>
        <p:nvSpPr>
          <p:cNvPr id="11" name="Right Arrow 10"/>
          <p:cNvSpPr/>
          <p:nvPr/>
        </p:nvSpPr>
        <p:spPr>
          <a:xfrm>
            <a:off x="6660951" y="4266555"/>
            <a:ext cx="2880320" cy="1512168"/>
          </a:xfrm>
          <a:prstGeom prst="rightArrow">
            <a:avLst/>
          </a:prstGeom>
          <a:effectLst>
            <a:outerShdw blurRad="76200" dir="13500000" sy="23000" kx="1200000" algn="br" rotWithShape="0">
              <a:prstClr val="black">
                <a:alpha val="20000"/>
              </a:prstClr>
            </a:outerShdw>
          </a:effectLst>
          <a:scene3d>
            <a:camera prst="perspectiveRigh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sz="1800" dirty="0" err="1" smtClean="0"/>
              <a:t>Rahia</a:t>
            </a:r>
            <a:r>
              <a:rPr lang="en-SG" sz="1800" dirty="0" smtClean="0"/>
              <a:t> </a:t>
            </a:r>
            <a:r>
              <a:rPr lang="en-SG" sz="1800" dirty="0" err="1" smtClean="0"/>
              <a:t>Rono</a:t>
            </a:r>
            <a:endParaRPr lang="en-SG" sz="1800" dirty="0"/>
          </a:p>
        </p:txBody>
      </p:sp>
      <p:sp>
        <p:nvSpPr>
          <p:cNvPr id="12" name="Left Arrow 11"/>
          <p:cNvSpPr/>
          <p:nvPr/>
        </p:nvSpPr>
        <p:spPr>
          <a:xfrm>
            <a:off x="7630470" y="2475341"/>
            <a:ext cx="2942844" cy="1609902"/>
          </a:xfrm>
          <a:prstGeom prst="leftArrow">
            <a:avLst/>
          </a:prstGeom>
          <a:effectLst>
            <a:outerShdw blurRad="76200" dir="18900000" sy="23000" kx="-1200000" algn="bl" rotWithShape="0">
              <a:prstClr val="black">
                <a:alpha val="20000"/>
              </a:prstClr>
            </a:outerShdw>
            <a:softEdge rad="63500"/>
          </a:effectLst>
          <a:scene3d>
            <a:camera prst="perspectiveLef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sz="1800" dirty="0" smtClean="0"/>
              <a:t>Noor Mohammed</a:t>
            </a:r>
            <a:endParaRPr lang="en-SG" sz="1800" dirty="0"/>
          </a:p>
        </p:txBody>
      </p:sp>
      <p:sp>
        <p:nvSpPr>
          <p:cNvPr id="13" name="Right Arrow 12"/>
          <p:cNvSpPr/>
          <p:nvPr/>
        </p:nvSpPr>
        <p:spPr>
          <a:xfrm>
            <a:off x="1601151" y="4338563"/>
            <a:ext cx="2880320" cy="1512168"/>
          </a:xfrm>
          <a:prstGeom prst="rightArrow">
            <a:avLst/>
          </a:prstGeom>
          <a:effectLst>
            <a:outerShdw blurRad="76200" dir="13500000" sy="23000" kx="1200000" algn="br" rotWithShape="0">
              <a:prstClr val="black">
                <a:alpha val="20000"/>
              </a:prstClr>
            </a:outerShdw>
          </a:effectLst>
          <a:scene3d>
            <a:camera prst="perspectiveRigh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sz="1800" dirty="0" err="1" smtClean="0"/>
              <a:t>Tanveer</a:t>
            </a:r>
            <a:r>
              <a:rPr lang="en-SG" sz="1800" dirty="0" smtClean="0"/>
              <a:t> </a:t>
            </a:r>
            <a:r>
              <a:rPr lang="en-SG" sz="1800" dirty="0" err="1" smtClean="0"/>
              <a:t>Rahat</a:t>
            </a:r>
            <a:endParaRPr lang="en-SG" sz="1800" dirty="0" smtClean="0"/>
          </a:p>
        </p:txBody>
      </p:sp>
      <p:sp>
        <p:nvSpPr>
          <p:cNvPr id="14" name="Rectangle 13"/>
          <p:cNvSpPr/>
          <p:nvPr/>
        </p:nvSpPr>
        <p:spPr>
          <a:xfrm>
            <a:off x="756295" y="1697543"/>
            <a:ext cx="536459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i="1" dirty="0" smtClean="0">
                <a:solidFill>
                  <a:schemeClr val="tx2">
                    <a:lumMod val="75000"/>
                  </a:schemeClr>
                </a:solidFill>
                <a:latin typeface="+mj-lt"/>
              </a:rPr>
              <a:t>      Interviewee : </a:t>
            </a:r>
            <a:r>
              <a:rPr lang="en-SG" sz="2800" b="1" i="1" dirty="0" smtClean="0">
                <a:solidFill>
                  <a:schemeClr val="accent6">
                    <a:lumMod val="75000"/>
                  </a:schemeClr>
                </a:solidFill>
                <a:latin typeface="+mj-lt"/>
              </a:rPr>
              <a:t>Team Diplomats</a:t>
            </a:r>
            <a:endParaRPr lang="en-SG" sz="2800" b="1" i="1" dirty="0">
              <a:solidFill>
                <a:schemeClr val="accent6">
                  <a:lumMod val="75000"/>
                </a:schemeClr>
              </a:solidFill>
              <a:latin typeface="+mj-lt"/>
            </a:endParaRPr>
          </a:p>
        </p:txBody>
      </p:sp>
    </p:spTree>
    <p:extLst>
      <p:ext uri="{BB962C8B-B14F-4D97-AF65-F5344CB8AC3E}">
        <p14:creationId xmlns:p14="http://schemas.microsoft.com/office/powerpoint/2010/main" val="113516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Interview Question</a:t>
            </a:r>
          </a:p>
        </p:txBody>
      </p:sp>
      <p:sp>
        <p:nvSpPr>
          <p:cNvPr id="3" name="Content Placeholder 2"/>
          <p:cNvSpPr>
            <a:spLocks noGrp="1"/>
          </p:cNvSpPr>
          <p:nvPr>
            <p:ph idx="1"/>
          </p:nvPr>
        </p:nvSpPr>
        <p:spPr>
          <a:xfrm>
            <a:off x="612279" y="1890291"/>
            <a:ext cx="10974717" cy="4632802"/>
          </a:xfrm>
        </p:spPr>
        <p:txBody>
          <a:bodyPr>
            <a:normAutofit fontScale="92500" lnSpcReduction="20000"/>
          </a:bodyPr>
          <a:lstStyle/>
          <a:p>
            <a:pPr marL="0" indent="0" algn="l">
              <a:buNone/>
            </a:pPr>
            <a:r>
              <a:rPr lang="en-GB" sz="2800" b="1" dirty="0">
                <a:solidFill>
                  <a:schemeClr val="accent6">
                    <a:lumMod val="75000"/>
                  </a:schemeClr>
                </a:solidFill>
              </a:rPr>
              <a:t>1. Why do you need this new service?</a:t>
            </a:r>
            <a:endParaRPr lang="en-SG" sz="2800" b="1" dirty="0">
              <a:solidFill>
                <a:schemeClr val="accent6">
                  <a:lumMod val="75000"/>
                </a:schemeClr>
              </a:solidFill>
            </a:endParaRPr>
          </a:p>
          <a:p>
            <a:pPr marL="0" indent="0" algn="l">
              <a:buNone/>
            </a:pPr>
            <a:r>
              <a:rPr lang="en-GB" sz="2800" dirty="0">
                <a:solidFill>
                  <a:schemeClr val="accent6">
                    <a:lumMod val="75000"/>
                  </a:schemeClr>
                </a:solidFill>
              </a:rPr>
              <a:t>Answer :</a:t>
            </a:r>
            <a:r>
              <a:rPr lang="en-GB" sz="2800" dirty="0"/>
              <a:t> Nearly everyone goes on a vacation. For this, tour and travel  management system would  play a vital role. I want to provide such a service where a single person can easily added to many other groups. It will save the customers tour cost if they get together and go to their desired destination. The system also helps to develop tourism with different cultures</a:t>
            </a:r>
            <a:endParaRPr lang="en-SG" sz="2800" dirty="0"/>
          </a:p>
          <a:p>
            <a:pPr marL="0" indent="0" algn="l">
              <a:buNone/>
            </a:pPr>
            <a:r>
              <a:rPr lang="en-GB" sz="2800" dirty="0"/>
              <a:t>So that they enrich the tourists experience.</a:t>
            </a:r>
          </a:p>
          <a:p>
            <a:pPr marL="0" indent="0" algn="l">
              <a:buNone/>
            </a:pPr>
            <a:endParaRPr lang="en-SG" sz="2800" dirty="0"/>
          </a:p>
          <a:p>
            <a:pPr marL="0" indent="0" algn="l">
              <a:buNone/>
            </a:pPr>
            <a:r>
              <a:rPr lang="en-GB" sz="2800" b="1" dirty="0">
                <a:solidFill>
                  <a:schemeClr val="accent6">
                    <a:lumMod val="75000"/>
                  </a:schemeClr>
                </a:solidFill>
              </a:rPr>
              <a:t>2. What problem is this project going to solve?</a:t>
            </a:r>
            <a:endParaRPr lang="en-SG" sz="2800" b="1" dirty="0">
              <a:solidFill>
                <a:schemeClr val="accent6">
                  <a:lumMod val="75000"/>
                </a:schemeClr>
              </a:solidFill>
            </a:endParaRPr>
          </a:p>
          <a:p>
            <a:pPr marL="0" indent="0" algn="l">
              <a:buNone/>
            </a:pPr>
            <a:r>
              <a:rPr lang="en-GB" sz="2800" dirty="0">
                <a:solidFill>
                  <a:schemeClr val="accent6">
                    <a:lumMod val="75000"/>
                  </a:schemeClr>
                </a:solidFill>
              </a:rPr>
              <a:t>Answer : </a:t>
            </a:r>
            <a:r>
              <a:rPr lang="en-GB" sz="2800" dirty="0"/>
              <a:t>When we  make tour we face many kinds of problems such as manage hotel, vehicle, tour guide etc. We want to provide a services that automates the process and perform all operations related to travelling</a:t>
            </a:r>
            <a:endParaRPr lang="en-SG" sz="2800" dirty="0"/>
          </a:p>
          <a:p>
            <a:pPr marL="0" indent="0" algn="l">
              <a:buNone/>
            </a:pP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19</a:t>
            </a:fld>
            <a:endParaRPr lang="en-SG"/>
          </a:p>
        </p:txBody>
      </p:sp>
    </p:spTree>
    <p:extLst>
      <p:ext uri="{BB962C8B-B14F-4D97-AF65-F5344CB8AC3E}">
        <p14:creationId xmlns:p14="http://schemas.microsoft.com/office/powerpoint/2010/main" val="3278174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Introduction</a:t>
            </a:r>
            <a:endParaRPr lang="en-SG" dirty="0"/>
          </a:p>
        </p:txBody>
      </p:sp>
      <p:sp>
        <p:nvSpPr>
          <p:cNvPr id="5" name="Rounded Rectangle 4"/>
          <p:cNvSpPr/>
          <p:nvPr/>
        </p:nvSpPr>
        <p:spPr>
          <a:xfrm>
            <a:off x="3657740" y="2034307"/>
            <a:ext cx="4608512" cy="93610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001">
            <a:schemeClr val="dk2"/>
          </a:fillRef>
          <a:effectRef idx="0">
            <a:schemeClr val="dk1"/>
          </a:effectRef>
          <a:fontRef idx="minor">
            <a:schemeClr val="dk1"/>
          </a:fontRef>
        </p:style>
        <p:txBody>
          <a:bodyPr rtlCol="0" anchor="ctr"/>
          <a:lstStyle/>
          <a:p>
            <a:pPr algn="ctr"/>
            <a:endParaRPr lang="en-SG"/>
          </a:p>
        </p:txBody>
      </p:sp>
      <p:sp>
        <p:nvSpPr>
          <p:cNvPr id="6" name="Rounded Rectangle 5"/>
          <p:cNvSpPr/>
          <p:nvPr/>
        </p:nvSpPr>
        <p:spPr>
          <a:xfrm>
            <a:off x="4222693" y="2308962"/>
            <a:ext cx="4608512" cy="936104"/>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rPr>
              <a:t>What is Tour Management System?</a:t>
            </a:r>
            <a:endParaRPr lang="en-SG" dirty="0">
              <a:solidFill>
                <a:schemeClr val="tx1"/>
              </a:solidFill>
            </a:endParaRPr>
          </a:p>
        </p:txBody>
      </p:sp>
      <p:sp>
        <p:nvSpPr>
          <p:cNvPr id="7" name="Rounded Rectangle 6"/>
          <p:cNvSpPr/>
          <p:nvPr/>
        </p:nvSpPr>
        <p:spPr>
          <a:xfrm>
            <a:off x="3657740" y="3474467"/>
            <a:ext cx="4608512" cy="93610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001">
            <a:schemeClr val="dk2"/>
          </a:fillRef>
          <a:effectRef idx="0">
            <a:schemeClr val="dk1"/>
          </a:effectRef>
          <a:fontRef idx="minor">
            <a:schemeClr val="lt1"/>
          </a:fontRef>
        </p:style>
        <p:txBody>
          <a:bodyPr rtlCol="0" anchor="ctr"/>
          <a:lstStyle/>
          <a:p>
            <a:pPr algn="ctr"/>
            <a:endParaRPr lang="en-SG"/>
          </a:p>
        </p:txBody>
      </p:sp>
      <p:sp>
        <p:nvSpPr>
          <p:cNvPr id="8" name="Rounded Rectangle 7"/>
          <p:cNvSpPr/>
          <p:nvPr/>
        </p:nvSpPr>
        <p:spPr>
          <a:xfrm>
            <a:off x="4256556" y="3762499"/>
            <a:ext cx="4608512" cy="936104"/>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rPr>
              <a:t>What is the purpose of Tour Management system?</a:t>
            </a:r>
            <a:endParaRPr lang="en-SG" dirty="0">
              <a:solidFill>
                <a:schemeClr val="tx1"/>
              </a:solidFill>
            </a:endParaRPr>
          </a:p>
        </p:txBody>
      </p:sp>
      <p:sp>
        <p:nvSpPr>
          <p:cNvPr id="9" name="Rounded Rectangle 8"/>
          <p:cNvSpPr/>
          <p:nvPr/>
        </p:nvSpPr>
        <p:spPr>
          <a:xfrm>
            <a:off x="3657740" y="4914627"/>
            <a:ext cx="4608512" cy="93610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001">
            <a:schemeClr val="dk2"/>
          </a:fillRef>
          <a:effectRef idx="0">
            <a:schemeClr val="dk1"/>
          </a:effectRef>
          <a:fontRef idx="minor">
            <a:schemeClr val="lt1"/>
          </a:fontRef>
        </p:style>
        <p:txBody>
          <a:bodyPr rtlCol="0" anchor="ctr"/>
          <a:lstStyle/>
          <a:p>
            <a:pPr algn="ctr"/>
            <a:endParaRPr lang="en-SG"/>
          </a:p>
        </p:txBody>
      </p:sp>
      <p:sp>
        <p:nvSpPr>
          <p:cNvPr id="10" name="Rounded Rectangle 9"/>
          <p:cNvSpPr/>
          <p:nvPr/>
        </p:nvSpPr>
        <p:spPr>
          <a:xfrm>
            <a:off x="4222693" y="5183495"/>
            <a:ext cx="4608512" cy="936104"/>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rPr>
              <a:t>Who can use the system?</a:t>
            </a:r>
            <a:endParaRPr lang="en-SG" dirty="0">
              <a:solidFill>
                <a:schemeClr val="tx1"/>
              </a:solidFill>
            </a:endParaRPr>
          </a:p>
        </p:txBody>
      </p:sp>
      <p:sp>
        <p:nvSpPr>
          <p:cNvPr id="11" name="Rectangle 10"/>
          <p:cNvSpPr/>
          <p:nvPr/>
        </p:nvSpPr>
        <p:spPr>
          <a:xfrm>
            <a:off x="4222693" y="2502359"/>
            <a:ext cx="532912" cy="274655"/>
          </a:xfrm>
          <a:prstGeom prst="rect">
            <a:avLst/>
          </a:prstGeom>
          <a:ln>
            <a:noFill/>
          </a:ln>
          <a:effectLst>
            <a:outerShdw blurRad="44450" dist="27940" dir="5400000" algn="ctr">
              <a:srgbClr val="000000">
                <a:alpha val="32000"/>
              </a:srgbClr>
            </a:outerShdw>
          </a:effectLst>
        </p:spPr>
        <p:style>
          <a:lnRef idx="2">
            <a:schemeClr val="dk1"/>
          </a:lnRef>
          <a:fillRef idx="1001">
            <a:schemeClr val="dk2"/>
          </a:fillRef>
          <a:effectRef idx="0">
            <a:schemeClr val="dk1"/>
          </a:effectRef>
          <a:fontRef idx="minor">
            <a:schemeClr val="dk1"/>
          </a:fontRef>
        </p:style>
        <p:txBody>
          <a:bodyPr rtlCol="0" anchor="ctr"/>
          <a:lstStyle/>
          <a:p>
            <a:pPr algn="ctr"/>
            <a:r>
              <a:rPr lang="en-SG" dirty="0" smtClean="0">
                <a:solidFill>
                  <a:schemeClr val="bg1"/>
                </a:solidFill>
              </a:rPr>
              <a:t>01</a:t>
            </a:r>
            <a:endParaRPr lang="en-SG" dirty="0">
              <a:solidFill>
                <a:schemeClr val="bg1"/>
              </a:solidFill>
            </a:endParaRPr>
          </a:p>
        </p:txBody>
      </p:sp>
      <p:sp>
        <p:nvSpPr>
          <p:cNvPr id="12" name="Rectangle 11"/>
          <p:cNvSpPr/>
          <p:nvPr/>
        </p:nvSpPr>
        <p:spPr>
          <a:xfrm>
            <a:off x="4256556" y="3955896"/>
            <a:ext cx="499049" cy="274655"/>
          </a:xfrm>
          <a:prstGeom prst="rect">
            <a:avLst/>
          </a:prstGeom>
        </p:spPr>
        <p:style>
          <a:lnRef idx="2">
            <a:schemeClr val="dk1">
              <a:shade val="50000"/>
            </a:schemeClr>
          </a:lnRef>
          <a:fillRef idx="1001">
            <a:schemeClr val="dk2"/>
          </a:fillRef>
          <a:effectRef idx="0">
            <a:schemeClr val="dk1"/>
          </a:effectRef>
          <a:fontRef idx="minor">
            <a:schemeClr val="lt1"/>
          </a:fontRef>
        </p:style>
        <p:txBody>
          <a:bodyPr rtlCol="0" anchor="ctr"/>
          <a:lstStyle/>
          <a:p>
            <a:pPr algn="ctr"/>
            <a:r>
              <a:rPr lang="en-SG" dirty="0" smtClean="0"/>
              <a:t>02</a:t>
            </a:r>
            <a:endParaRPr lang="en-SG" dirty="0"/>
          </a:p>
        </p:txBody>
      </p:sp>
      <p:sp>
        <p:nvSpPr>
          <p:cNvPr id="13" name="Rectangle 12"/>
          <p:cNvSpPr/>
          <p:nvPr/>
        </p:nvSpPr>
        <p:spPr>
          <a:xfrm>
            <a:off x="4222693" y="5382679"/>
            <a:ext cx="532912" cy="274655"/>
          </a:xfrm>
          <a:prstGeom prst="rect">
            <a:avLst/>
          </a:prstGeom>
        </p:spPr>
        <p:style>
          <a:lnRef idx="2">
            <a:schemeClr val="dk1">
              <a:shade val="50000"/>
            </a:schemeClr>
          </a:lnRef>
          <a:fillRef idx="1001">
            <a:schemeClr val="dk2"/>
          </a:fillRef>
          <a:effectRef idx="0">
            <a:schemeClr val="dk1"/>
          </a:effectRef>
          <a:fontRef idx="minor">
            <a:schemeClr val="lt1"/>
          </a:fontRef>
        </p:style>
        <p:txBody>
          <a:bodyPr rtlCol="0" anchor="ctr"/>
          <a:lstStyle/>
          <a:p>
            <a:pPr algn="ctr"/>
            <a:r>
              <a:rPr lang="en-SG" dirty="0" smtClean="0"/>
              <a:t>03</a:t>
            </a:r>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8924F49C-8992-43EF-923F-CEA0F0FA3B7C}" type="slidenum">
              <a:rPr lang="en-SG" smtClean="0"/>
              <a:t>2</a:t>
            </a:fld>
            <a:endParaRPr lang="en-SG"/>
          </a:p>
        </p:txBody>
      </p:sp>
    </p:spTree>
    <p:extLst>
      <p:ext uri="{BB962C8B-B14F-4D97-AF65-F5344CB8AC3E}">
        <p14:creationId xmlns:p14="http://schemas.microsoft.com/office/powerpoint/2010/main" val="2283191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Interview Question</a:t>
            </a:r>
          </a:p>
        </p:txBody>
      </p:sp>
      <p:sp>
        <p:nvSpPr>
          <p:cNvPr id="3" name="Content Placeholder 2"/>
          <p:cNvSpPr>
            <a:spLocks noGrp="1"/>
          </p:cNvSpPr>
          <p:nvPr>
            <p:ph idx="1"/>
          </p:nvPr>
        </p:nvSpPr>
        <p:spPr>
          <a:xfrm>
            <a:off x="612279" y="1890291"/>
            <a:ext cx="10974717" cy="4632802"/>
          </a:xfrm>
        </p:spPr>
        <p:txBody>
          <a:bodyPr>
            <a:normAutofit/>
          </a:bodyPr>
          <a:lstStyle/>
          <a:p>
            <a:pPr marL="0" indent="0" algn="l">
              <a:buNone/>
            </a:pPr>
            <a:r>
              <a:rPr lang="en-GB" sz="2400" b="1" dirty="0" smtClean="0">
                <a:solidFill>
                  <a:schemeClr val="accent6">
                    <a:lumMod val="75000"/>
                  </a:schemeClr>
                </a:solidFill>
              </a:rPr>
              <a:t>3</a:t>
            </a:r>
            <a:r>
              <a:rPr lang="en-GB" sz="2400" b="1" dirty="0">
                <a:solidFill>
                  <a:schemeClr val="accent6">
                    <a:lumMod val="75000"/>
                  </a:schemeClr>
                </a:solidFill>
              </a:rPr>
              <a:t>. What will happen if this project does not go ahead? How it will affect your business?</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I think it will not affect my business in terms of failure. I want to run this system as my  side business. Actually, this is an idea of mine which I want to implement as professionally</a:t>
            </a:r>
            <a:r>
              <a:rPr lang="en-GB" sz="2400" dirty="0" smtClean="0"/>
              <a:t>.</a:t>
            </a:r>
          </a:p>
          <a:p>
            <a:pPr marL="0" indent="0" algn="l">
              <a:buNone/>
            </a:pPr>
            <a:endParaRPr lang="en-SG" sz="2400" dirty="0" smtClean="0"/>
          </a:p>
          <a:p>
            <a:pPr marL="0" indent="0" algn="l">
              <a:buNone/>
            </a:pPr>
            <a:r>
              <a:rPr lang="en-GB" sz="2400" dirty="0" smtClean="0">
                <a:solidFill>
                  <a:schemeClr val="accent6">
                    <a:lumMod val="75000"/>
                  </a:schemeClr>
                </a:solidFill>
              </a:rPr>
              <a:t> </a:t>
            </a:r>
            <a:r>
              <a:rPr lang="en-GB" sz="2400" b="1" dirty="0">
                <a:solidFill>
                  <a:schemeClr val="accent6">
                    <a:lumMod val="75000"/>
                  </a:schemeClr>
                </a:solidFill>
              </a:rPr>
              <a:t>4. What type of works is involved in travel and tourism industry?</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As I told before, All types of travelling operations included medical support, money exchanging.</a:t>
            </a:r>
            <a:endParaRPr lang="en-SG" sz="2400" dirty="0"/>
          </a:p>
          <a:p>
            <a:pPr marL="0" indent="0" algn="l">
              <a:buNone/>
            </a:pP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20</a:t>
            </a:fld>
            <a:endParaRPr lang="en-SG"/>
          </a:p>
        </p:txBody>
      </p:sp>
    </p:spTree>
    <p:extLst>
      <p:ext uri="{BB962C8B-B14F-4D97-AF65-F5344CB8AC3E}">
        <p14:creationId xmlns:p14="http://schemas.microsoft.com/office/powerpoint/2010/main" val="155630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Interview Question</a:t>
            </a:r>
          </a:p>
        </p:txBody>
      </p:sp>
      <p:sp>
        <p:nvSpPr>
          <p:cNvPr id="3" name="Content Placeholder 2"/>
          <p:cNvSpPr>
            <a:spLocks noGrp="1"/>
          </p:cNvSpPr>
          <p:nvPr>
            <p:ph idx="1"/>
          </p:nvPr>
        </p:nvSpPr>
        <p:spPr>
          <a:xfrm>
            <a:off x="612279" y="1890291"/>
            <a:ext cx="10974717" cy="4632802"/>
          </a:xfrm>
        </p:spPr>
        <p:txBody>
          <a:bodyPr>
            <a:normAutofit/>
          </a:bodyPr>
          <a:lstStyle/>
          <a:p>
            <a:pPr marL="0" indent="0" algn="l">
              <a:buNone/>
            </a:pPr>
            <a:r>
              <a:rPr lang="en-GB" sz="2400" b="1" dirty="0" smtClean="0">
                <a:solidFill>
                  <a:schemeClr val="accent6">
                    <a:lumMod val="75000"/>
                  </a:schemeClr>
                </a:solidFill>
              </a:rPr>
              <a:t>5</a:t>
            </a:r>
            <a:r>
              <a:rPr lang="en-GB" sz="2400" b="1" dirty="0">
                <a:solidFill>
                  <a:schemeClr val="accent6">
                    <a:lumMod val="75000"/>
                  </a:schemeClr>
                </a:solidFill>
              </a:rPr>
              <a:t>. What challenges are you looking for in this service ?</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We can see there are many number of travel agencies in the country, but we want to provide the premium quality services . Our platform would make tourism management easy by handling agencies requests and providing services for the customers  located at different parts of the various cities. </a:t>
            </a:r>
          </a:p>
          <a:p>
            <a:pPr marL="0" indent="0" algn="l">
              <a:buNone/>
            </a:pPr>
            <a:endParaRPr lang="en-SG" sz="2400" dirty="0"/>
          </a:p>
          <a:p>
            <a:pPr marL="0" indent="0" algn="l">
              <a:buNone/>
            </a:pPr>
            <a:r>
              <a:rPr lang="en-GB" sz="2400" b="1" dirty="0">
                <a:solidFill>
                  <a:schemeClr val="accent6">
                    <a:lumMod val="75000"/>
                  </a:schemeClr>
                </a:solidFill>
              </a:rPr>
              <a:t>6. Why do you want to work with us?</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As we hear from many of friends about your company and your reputation of services. That’s why we have come.</a:t>
            </a:r>
            <a:endParaRPr lang="en-SG" sz="2400" dirty="0"/>
          </a:p>
          <a:p>
            <a:pPr marL="0" indent="0" algn="l">
              <a:buNone/>
            </a:pP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21</a:t>
            </a:fld>
            <a:endParaRPr lang="en-SG" dirty="0"/>
          </a:p>
        </p:txBody>
      </p:sp>
    </p:spTree>
    <p:extLst>
      <p:ext uri="{BB962C8B-B14F-4D97-AF65-F5344CB8AC3E}">
        <p14:creationId xmlns:p14="http://schemas.microsoft.com/office/powerpoint/2010/main" val="330109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Interview Question</a:t>
            </a:r>
          </a:p>
        </p:txBody>
      </p:sp>
      <p:sp>
        <p:nvSpPr>
          <p:cNvPr id="3" name="Content Placeholder 2"/>
          <p:cNvSpPr>
            <a:spLocks noGrp="1"/>
          </p:cNvSpPr>
          <p:nvPr>
            <p:ph idx="1"/>
          </p:nvPr>
        </p:nvSpPr>
        <p:spPr>
          <a:xfrm>
            <a:off x="612279" y="1890291"/>
            <a:ext cx="10974717" cy="4632802"/>
          </a:xfrm>
        </p:spPr>
        <p:txBody>
          <a:bodyPr>
            <a:normAutofit/>
          </a:bodyPr>
          <a:lstStyle/>
          <a:p>
            <a:pPr marL="0" indent="0" algn="l">
              <a:buNone/>
            </a:pPr>
            <a:r>
              <a:rPr lang="en-GB" sz="2400" b="1" dirty="0">
                <a:solidFill>
                  <a:schemeClr val="accent6">
                    <a:lumMod val="75000"/>
                  </a:schemeClr>
                </a:solidFill>
              </a:rPr>
              <a:t>7. What are you hoping will come at this project?</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Actually, the main hope is to contribute in our tourism sector. There are many foreigner who come to see our  beloved country. If we provide them a good service they must be give a satisfied rating to our country. Therefore, we want to represent our country to the world people. Also there must be a hope of earning money. </a:t>
            </a:r>
          </a:p>
          <a:p>
            <a:pPr algn="l"/>
            <a:endParaRPr lang="en-SG" sz="2400" dirty="0"/>
          </a:p>
          <a:p>
            <a:pPr marL="0" indent="0" algn="l">
              <a:buNone/>
            </a:pPr>
            <a:r>
              <a:rPr lang="en-GB" sz="2400" b="1" dirty="0">
                <a:solidFill>
                  <a:schemeClr val="accent6">
                    <a:lumMod val="75000"/>
                  </a:schemeClr>
                </a:solidFill>
              </a:rPr>
              <a:t>8. Do you have any budget range?</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yes. For the first develop we want spend maximum 50,000 taka. </a:t>
            </a:r>
            <a:endParaRPr lang="en-SG" sz="2400" dirty="0"/>
          </a:p>
          <a:p>
            <a:pPr marL="0" indent="0" algn="l">
              <a:buNone/>
            </a:pP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22</a:t>
            </a:fld>
            <a:endParaRPr lang="en-SG"/>
          </a:p>
        </p:txBody>
      </p:sp>
    </p:spTree>
    <p:extLst>
      <p:ext uri="{BB962C8B-B14F-4D97-AF65-F5344CB8AC3E}">
        <p14:creationId xmlns:p14="http://schemas.microsoft.com/office/powerpoint/2010/main" val="393139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Interview Question</a:t>
            </a:r>
          </a:p>
        </p:txBody>
      </p:sp>
      <p:sp>
        <p:nvSpPr>
          <p:cNvPr id="3" name="Content Placeholder 2"/>
          <p:cNvSpPr>
            <a:spLocks noGrp="1"/>
          </p:cNvSpPr>
          <p:nvPr>
            <p:ph idx="1"/>
          </p:nvPr>
        </p:nvSpPr>
        <p:spPr>
          <a:xfrm>
            <a:off x="612279" y="1890291"/>
            <a:ext cx="10974717" cy="4632802"/>
          </a:xfrm>
        </p:spPr>
        <p:txBody>
          <a:bodyPr>
            <a:normAutofit fontScale="92500"/>
          </a:bodyPr>
          <a:lstStyle/>
          <a:p>
            <a:pPr marL="0" indent="0" algn="l">
              <a:buNone/>
            </a:pPr>
            <a:r>
              <a:rPr lang="en-GB" sz="2400" b="1" dirty="0" smtClean="0">
                <a:solidFill>
                  <a:schemeClr val="accent6">
                    <a:lumMod val="75000"/>
                  </a:schemeClr>
                </a:solidFill>
              </a:rPr>
              <a:t>9</a:t>
            </a:r>
            <a:r>
              <a:rPr lang="en-GB" sz="2400" b="1" dirty="0">
                <a:solidFill>
                  <a:schemeClr val="accent6">
                    <a:lumMod val="75000"/>
                  </a:schemeClr>
                </a:solidFill>
              </a:rPr>
              <a:t>. How will you measure the </a:t>
            </a:r>
            <a:r>
              <a:rPr lang="en-GB" sz="2400" b="1" dirty="0" smtClean="0">
                <a:solidFill>
                  <a:schemeClr val="accent6">
                    <a:lumMod val="75000"/>
                  </a:schemeClr>
                </a:solidFill>
              </a:rPr>
              <a:t>success?</a:t>
            </a:r>
            <a:endParaRPr lang="en-SG" sz="2400" b="1" dirty="0" smtClean="0">
              <a:solidFill>
                <a:schemeClr val="accent6">
                  <a:lumMod val="75000"/>
                </a:schemeClr>
              </a:solidFill>
            </a:endParaRPr>
          </a:p>
          <a:p>
            <a:pPr marL="0" indent="0" algn="l">
              <a:buNone/>
            </a:pPr>
            <a:r>
              <a:rPr lang="en-GB" sz="2400" dirty="0" smtClean="0">
                <a:solidFill>
                  <a:schemeClr val="accent6">
                    <a:lumMod val="75000"/>
                  </a:schemeClr>
                </a:solidFill>
              </a:rPr>
              <a:t>Answer </a:t>
            </a:r>
            <a:r>
              <a:rPr lang="en-GB" sz="2400" dirty="0">
                <a:solidFill>
                  <a:schemeClr val="accent6">
                    <a:lumMod val="75000"/>
                  </a:schemeClr>
                </a:solidFill>
              </a:rPr>
              <a:t>:  </a:t>
            </a:r>
            <a:r>
              <a:rPr lang="en-GB" sz="2400" dirty="0"/>
              <a:t>More signups, more people in our mailing lists, customer feedback etc. all this are  variable of measuring the success.</a:t>
            </a:r>
          </a:p>
          <a:p>
            <a:pPr algn="l"/>
            <a:endParaRPr lang="en-SG" sz="2400" dirty="0"/>
          </a:p>
          <a:p>
            <a:pPr marL="0" indent="0" algn="l">
              <a:buNone/>
            </a:pPr>
            <a:r>
              <a:rPr lang="en-GB" sz="2400" b="1" dirty="0">
                <a:solidFill>
                  <a:schemeClr val="accent6">
                    <a:lumMod val="75000"/>
                  </a:schemeClr>
                </a:solidFill>
              </a:rPr>
              <a:t>10. What concern you most about this project?</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I love to go on a tour when I get time. I have visited many country with foreign travel agencies . But I have faced many difficulties when I go with local agencies. So, personally I feel concern to improve the quality of our country tourism management. </a:t>
            </a:r>
          </a:p>
          <a:p>
            <a:pPr algn="l"/>
            <a:endParaRPr lang="en-SG" sz="2400" dirty="0"/>
          </a:p>
          <a:p>
            <a:pPr marL="0" indent="0" algn="l">
              <a:buNone/>
            </a:pPr>
            <a:r>
              <a:rPr lang="en-GB" sz="2400" b="1" dirty="0">
                <a:solidFill>
                  <a:schemeClr val="accent6">
                    <a:lumMod val="75000"/>
                  </a:schemeClr>
                </a:solidFill>
              </a:rPr>
              <a:t>11. If this project could achieve only one goal, what would it be?</a:t>
            </a:r>
            <a:endParaRPr lang="en-SG" sz="2400" b="1" dirty="0">
              <a:solidFill>
                <a:schemeClr val="accent6">
                  <a:lumMod val="75000"/>
                </a:schemeClr>
              </a:solidFill>
            </a:endParaRPr>
          </a:p>
          <a:p>
            <a:pPr marL="0" indent="0" algn="l">
              <a:buNone/>
            </a:pPr>
            <a:r>
              <a:rPr lang="en-GB" sz="2400" dirty="0">
                <a:solidFill>
                  <a:schemeClr val="accent6">
                    <a:lumMod val="75000"/>
                  </a:schemeClr>
                </a:solidFill>
              </a:rPr>
              <a:t>Answer : </a:t>
            </a:r>
            <a:r>
              <a:rPr lang="en-GB" sz="2400" dirty="0"/>
              <a:t>Of course, the goal is to earn money. As I want to implement this system professionally, my first goal would be money.     </a:t>
            </a:r>
            <a:endParaRPr lang="en-SG" sz="2400" dirty="0"/>
          </a:p>
          <a:p>
            <a:pPr marL="0" indent="0" algn="l">
              <a:buNone/>
            </a:pP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23</a:t>
            </a:fld>
            <a:endParaRPr lang="en-SG"/>
          </a:p>
        </p:txBody>
      </p:sp>
    </p:spTree>
    <p:extLst>
      <p:ext uri="{BB962C8B-B14F-4D97-AF65-F5344CB8AC3E}">
        <p14:creationId xmlns:p14="http://schemas.microsoft.com/office/powerpoint/2010/main" val="42722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Questionnaires</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24</a:t>
            </a:fld>
            <a:endParaRPr lang="en-SG"/>
          </a:p>
        </p:txBody>
      </p:sp>
      <p:sp>
        <p:nvSpPr>
          <p:cNvPr id="6" name="Right Arrow 5"/>
          <p:cNvSpPr/>
          <p:nvPr/>
        </p:nvSpPr>
        <p:spPr>
          <a:xfrm>
            <a:off x="1492429" y="2070311"/>
            <a:ext cx="6120680" cy="3888432"/>
          </a:xfrm>
          <a:prstGeom prst="rightArrow">
            <a:avLst/>
          </a:prstGeom>
          <a:solidFill>
            <a:schemeClr val="bg1">
              <a:lumMod val="75000"/>
            </a:schemeClr>
          </a:solidFill>
          <a:ln>
            <a:noFill/>
          </a:ln>
          <a:effectLst>
            <a:outerShdw blurRad="76200" dir="18900000" sy="23000" kx="-1200000" algn="bl" rotWithShape="0">
              <a:prstClr val="black">
                <a:alpha val="20000"/>
              </a:prstClr>
            </a:outerShdw>
            <a:softEdge rad="12700"/>
          </a:effectLst>
          <a:scene3d>
            <a:camera prst="perspective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solidFill>
                  <a:schemeClr val="tx1"/>
                </a:solidFill>
              </a:rPr>
              <a:t>Number of Question : 09</a:t>
            </a:r>
          </a:p>
          <a:p>
            <a:endParaRPr lang="en-SG" dirty="0" smtClean="0">
              <a:solidFill>
                <a:schemeClr val="tx1"/>
              </a:solidFill>
            </a:endParaRPr>
          </a:p>
          <a:p>
            <a:pPr marL="342900" indent="-342900">
              <a:buFont typeface="Arial" pitchFamily="34" charset="0"/>
              <a:buChar char="•"/>
            </a:pPr>
            <a:r>
              <a:rPr lang="en-SG" dirty="0" smtClean="0">
                <a:solidFill>
                  <a:schemeClr val="tx1"/>
                </a:solidFill>
              </a:rPr>
              <a:t>Question Type : Closed Ended</a:t>
            </a:r>
            <a:endParaRPr lang="en-SG" dirty="0">
              <a:solidFill>
                <a:schemeClr val="tx1"/>
              </a:solidFill>
            </a:endParaRPr>
          </a:p>
        </p:txBody>
      </p:sp>
      <p:sp>
        <p:nvSpPr>
          <p:cNvPr id="7" name="Rectangle 6"/>
          <p:cNvSpPr/>
          <p:nvPr/>
        </p:nvSpPr>
        <p:spPr>
          <a:xfrm>
            <a:off x="8749183" y="2754387"/>
            <a:ext cx="2736304" cy="3096344"/>
          </a:xfrm>
          <a:prstGeom prst="rect">
            <a:avLst/>
          </a:prstGeom>
          <a:blipFill>
            <a:blip r:embed="rId2"/>
            <a:stretch>
              <a:fillRect/>
            </a:stretch>
          </a:blip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2149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Questionnaires</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25</a:t>
            </a:fld>
            <a:endParaRPr lang="en-SG"/>
          </a:p>
        </p:txBody>
      </p:sp>
      <p:sp>
        <p:nvSpPr>
          <p:cNvPr id="8" name="Rectangle 7"/>
          <p:cNvSpPr/>
          <p:nvPr/>
        </p:nvSpPr>
        <p:spPr>
          <a:xfrm>
            <a:off x="468263" y="1907523"/>
            <a:ext cx="3528392" cy="454099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7740087" y="1919755"/>
            <a:ext cx="3817408" cy="452427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3996655" y="1912016"/>
            <a:ext cx="3744416" cy="453650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213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Results</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26</a:t>
            </a:fld>
            <a:endParaRPr lang="en-SG"/>
          </a:p>
        </p:txBody>
      </p:sp>
      <p:sp>
        <p:nvSpPr>
          <p:cNvPr id="6" name="Rectangle 5"/>
          <p:cNvSpPr/>
          <p:nvPr/>
        </p:nvSpPr>
        <p:spPr>
          <a:xfrm>
            <a:off x="2844527" y="3258443"/>
            <a:ext cx="6624736" cy="259228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Content Placeholder 2"/>
          <p:cNvSpPr>
            <a:spLocks noGrp="1"/>
          </p:cNvSpPr>
          <p:nvPr>
            <p:ph idx="1"/>
          </p:nvPr>
        </p:nvSpPr>
        <p:spPr>
          <a:xfrm>
            <a:off x="749930" y="2224801"/>
            <a:ext cx="10974717" cy="681986"/>
          </a:xfrm>
        </p:spPr>
        <p:txBody>
          <a:bodyPr>
            <a:normAutofit lnSpcReduction="10000"/>
          </a:bodyPr>
          <a:lstStyle/>
          <a:p>
            <a:r>
              <a:rPr lang="en-SG" dirty="0" smtClean="0"/>
              <a:t>Count of Occupation</a:t>
            </a:r>
            <a:endParaRPr lang="en-SG" dirty="0"/>
          </a:p>
        </p:txBody>
      </p:sp>
      <p:sp>
        <p:nvSpPr>
          <p:cNvPr id="8" name="Rectangle 7"/>
          <p:cNvSpPr/>
          <p:nvPr/>
        </p:nvSpPr>
        <p:spPr>
          <a:xfrm>
            <a:off x="2996927" y="3410843"/>
            <a:ext cx="6624736" cy="259228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0535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27</a:t>
            </a:fld>
            <a:endParaRPr lang="en-SG"/>
          </a:p>
        </p:txBody>
      </p:sp>
      <p:sp>
        <p:nvSpPr>
          <p:cNvPr id="9" name="Content Placeholder 2"/>
          <p:cNvSpPr>
            <a:spLocks noGrp="1"/>
          </p:cNvSpPr>
          <p:nvPr>
            <p:ph idx="1"/>
          </p:nvPr>
        </p:nvSpPr>
        <p:spPr>
          <a:xfrm>
            <a:off x="597530" y="2072401"/>
            <a:ext cx="10974717" cy="681986"/>
          </a:xfrm>
        </p:spPr>
        <p:txBody>
          <a:bodyPr>
            <a:normAutofit fontScale="92500"/>
          </a:bodyPr>
          <a:lstStyle/>
          <a:p>
            <a:r>
              <a:rPr lang="en-SG" dirty="0" smtClean="0"/>
              <a:t>Count the people who are interested to go for travelling</a:t>
            </a:r>
            <a:endParaRPr lang="en-SG" dirty="0"/>
          </a:p>
        </p:txBody>
      </p:sp>
      <p:sp>
        <p:nvSpPr>
          <p:cNvPr id="10" name="Rectangle 9"/>
          <p:cNvSpPr/>
          <p:nvPr/>
        </p:nvSpPr>
        <p:spPr>
          <a:xfrm>
            <a:off x="2844527" y="3258443"/>
            <a:ext cx="6624736" cy="259228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8814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28</a:t>
            </a:fld>
            <a:endParaRPr lang="en-SG"/>
          </a:p>
        </p:txBody>
      </p:sp>
      <p:sp>
        <p:nvSpPr>
          <p:cNvPr id="9" name="Content Placeholder 2"/>
          <p:cNvSpPr>
            <a:spLocks noGrp="1"/>
          </p:cNvSpPr>
          <p:nvPr>
            <p:ph idx="1"/>
          </p:nvPr>
        </p:nvSpPr>
        <p:spPr>
          <a:xfrm>
            <a:off x="597530" y="2072401"/>
            <a:ext cx="10974717" cy="681986"/>
          </a:xfrm>
        </p:spPr>
        <p:txBody>
          <a:bodyPr>
            <a:normAutofit fontScale="92500"/>
          </a:bodyPr>
          <a:lstStyle/>
          <a:p>
            <a:r>
              <a:rPr lang="en-SG" dirty="0" smtClean="0"/>
              <a:t>Count the people who are interested in tour packages</a:t>
            </a:r>
            <a:endParaRPr lang="en-SG" dirty="0"/>
          </a:p>
        </p:txBody>
      </p:sp>
      <p:pic>
        <p:nvPicPr>
          <p:cNvPr id="10" name="Picture 2" descr="https://lh6.googleusercontent.com/Zb7QgGGcZKd9qeD5Z-YxveAoeJERGJrRU2pWiHT-HUwkSBYW9Aa6nmoJgLpW15joTam03WCBtqViyZ1CBuzCcgn0TrEB-NC6Uwap0D6XF50ZRj5ZRtzChyEp-Ka2gPU7H7wFIz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559" y="2898403"/>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13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29</a:t>
            </a:fld>
            <a:endParaRPr lang="en-SG"/>
          </a:p>
        </p:txBody>
      </p:sp>
      <p:sp>
        <p:nvSpPr>
          <p:cNvPr id="8" name="Content Placeholder 2"/>
          <p:cNvSpPr>
            <a:spLocks noGrp="1"/>
          </p:cNvSpPr>
          <p:nvPr>
            <p:ph idx="1"/>
          </p:nvPr>
        </p:nvSpPr>
        <p:spPr>
          <a:xfrm>
            <a:off x="597530" y="2072401"/>
            <a:ext cx="10974717" cy="681986"/>
          </a:xfrm>
        </p:spPr>
        <p:txBody>
          <a:bodyPr>
            <a:normAutofit fontScale="85000" lnSpcReduction="10000"/>
          </a:bodyPr>
          <a:lstStyle/>
          <a:p>
            <a:r>
              <a:rPr lang="en-SG" dirty="0" smtClean="0"/>
              <a:t>Count of consideration before choosing a holiday destination</a:t>
            </a:r>
            <a:endParaRPr lang="en-SG" dirty="0"/>
          </a:p>
        </p:txBody>
      </p:sp>
      <p:pic>
        <p:nvPicPr>
          <p:cNvPr id="11" name="Picture 2" descr="https://lh5.googleusercontent.com/hTFPRWrPo6zwK54kIek3iAXSp9UFBuoB7a3-xw194S-iQ5HQOquvraXDLguM8rovx1VP3kVSMWVDL-GWYnbgKNIeOkUejq9AdH3GYJTRN_lefijXXP1EcypKg958bzhxUEFqgE_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559" y="2970411"/>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08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Motivations for this Project</a:t>
            </a:r>
            <a:endParaRPr lang="en-SG" dirty="0"/>
          </a:p>
        </p:txBody>
      </p:sp>
      <p:sp>
        <p:nvSpPr>
          <p:cNvPr id="4" name="Rounded Rectangle 3"/>
          <p:cNvSpPr/>
          <p:nvPr/>
        </p:nvSpPr>
        <p:spPr>
          <a:xfrm>
            <a:off x="972319" y="1962299"/>
            <a:ext cx="2376264" cy="4092114"/>
          </a:xfrm>
          <a:prstGeom prst="roundRect">
            <a:avLst/>
          </a:prstGeom>
          <a:ln>
            <a:noFill/>
          </a:ln>
          <a:effectLst>
            <a:outerShdw blurRad="225425" dist="50800" dir="5220000" algn="ctr">
              <a:srgbClr val="000000">
                <a:alpha val="33000"/>
              </a:srgbClr>
            </a:outerShdw>
          </a:effectLst>
          <a:scene3d>
            <a:camera prst="perspectiveRight"/>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SG" dirty="0" smtClean="0"/>
          </a:p>
          <a:p>
            <a:pPr algn="ctr"/>
            <a:endParaRPr lang="en-SG" dirty="0"/>
          </a:p>
          <a:p>
            <a:pPr algn="ctr"/>
            <a:endParaRPr lang="en-SG" dirty="0" smtClean="0"/>
          </a:p>
          <a:p>
            <a:pPr algn="ctr"/>
            <a:r>
              <a:rPr lang="en-SG" dirty="0" smtClean="0"/>
              <a:t>Integrated Software</a:t>
            </a:r>
            <a:endParaRPr lang="en-SG" dirty="0"/>
          </a:p>
        </p:txBody>
      </p:sp>
      <p:sp>
        <p:nvSpPr>
          <p:cNvPr id="5" name="Rounded Rectangle 4"/>
          <p:cNvSpPr/>
          <p:nvPr/>
        </p:nvSpPr>
        <p:spPr>
          <a:xfrm>
            <a:off x="3708623" y="1962299"/>
            <a:ext cx="2376264" cy="4104456"/>
          </a:xfrm>
          <a:prstGeom prst="roundRect">
            <a:avLst/>
          </a:prstGeom>
          <a:ln>
            <a:noFill/>
          </a:ln>
          <a:effectLst>
            <a:outerShdw blurRad="225425" dist="50800" dir="5220000" algn="ctr">
              <a:srgbClr val="000000">
                <a:alpha val="33000"/>
              </a:srgbClr>
            </a:outerShdw>
          </a:effectLst>
          <a:scene3d>
            <a:camera prst="perspectiveRight"/>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SG" dirty="0" smtClean="0"/>
          </a:p>
          <a:p>
            <a:pPr algn="ctr"/>
            <a:endParaRPr lang="en-SG" dirty="0"/>
          </a:p>
          <a:p>
            <a:pPr algn="ctr"/>
            <a:endParaRPr lang="en-SG" dirty="0" smtClean="0"/>
          </a:p>
          <a:p>
            <a:pPr algn="ctr"/>
            <a:r>
              <a:rPr lang="en-SG" dirty="0" smtClean="0"/>
              <a:t>Helps the Tourism</a:t>
            </a:r>
            <a:endParaRPr lang="en-SG" dirty="0"/>
          </a:p>
        </p:txBody>
      </p:sp>
      <p:sp>
        <p:nvSpPr>
          <p:cNvPr id="6" name="Rounded Rectangle 5"/>
          <p:cNvSpPr/>
          <p:nvPr/>
        </p:nvSpPr>
        <p:spPr>
          <a:xfrm>
            <a:off x="6372919" y="1962299"/>
            <a:ext cx="2376264" cy="4104456"/>
          </a:xfrm>
          <a:prstGeom prst="roundRect">
            <a:avLst/>
          </a:prstGeom>
          <a:ln>
            <a:noFill/>
          </a:ln>
          <a:effectLst>
            <a:outerShdw blurRad="225425" dist="50800" dir="5220000" algn="ctr">
              <a:srgbClr val="000000">
                <a:alpha val="33000"/>
              </a:srgbClr>
            </a:outerShdw>
          </a:effectLst>
          <a:scene3d>
            <a:camera prst="perspectiveRight"/>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SG" dirty="0" smtClean="0"/>
          </a:p>
          <a:p>
            <a:pPr algn="ctr"/>
            <a:endParaRPr lang="en-SG" dirty="0"/>
          </a:p>
          <a:p>
            <a:pPr algn="ctr"/>
            <a:endParaRPr lang="en-SG" dirty="0" smtClean="0"/>
          </a:p>
          <a:p>
            <a:pPr algn="ctr"/>
            <a:r>
              <a:rPr lang="en-SG" dirty="0" smtClean="0"/>
              <a:t>Standalone Platform</a:t>
            </a:r>
          </a:p>
        </p:txBody>
      </p:sp>
      <p:sp>
        <p:nvSpPr>
          <p:cNvPr id="7" name="Rounded Rectangle 6"/>
          <p:cNvSpPr/>
          <p:nvPr/>
        </p:nvSpPr>
        <p:spPr>
          <a:xfrm>
            <a:off x="9109223" y="1962299"/>
            <a:ext cx="2376264" cy="4092114"/>
          </a:xfrm>
          <a:prstGeom prst="roundRect">
            <a:avLst/>
          </a:prstGeom>
          <a:ln>
            <a:noFill/>
          </a:ln>
          <a:effectLst>
            <a:outerShdw blurRad="225425" dist="50800" dir="5220000" algn="ctr">
              <a:srgbClr val="000000">
                <a:alpha val="33000"/>
              </a:srgbClr>
            </a:outerShdw>
          </a:effectLst>
          <a:scene3d>
            <a:camera prst="perspectiveRight"/>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SG" dirty="0" smtClean="0"/>
          </a:p>
          <a:p>
            <a:pPr algn="ctr"/>
            <a:endParaRPr lang="en-SG" dirty="0"/>
          </a:p>
          <a:p>
            <a:pPr algn="ctr"/>
            <a:r>
              <a:rPr lang="en-SG" dirty="0" smtClean="0"/>
              <a:t>Modules</a:t>
            </a:r>
          </a:p>
        </p:txBody>
      </p:sp>
      <p:sp>
        <p:nvSpPr>
          <p:cNvPr id="8" name="Oval 7"/>
          <p:cNvSpPr/>
          <p:nvPr/>
        </p:nvSpPr>
        <p:spPr>
          <a:xfrm>
            <a:off x="1368363" y="2322339"/>
            <a:ext cx="1584176" cy="1440160"/>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p:cNvSpPr/>
          <p:nvPr/>
        </p:nvSpPr>
        <p:spPr>
          <a:xfrm>
            <a:off x="9469263" y="2249753"/>
            <a:ext cx="1656184" cy="1584176"/>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p:cNvSpPr/>
          <p:nvPr/>
        </p:nvSpPr>
        <p:spPr>
          <a:xfrm>
            <a:off x="6732959" y="2250331"/>
            <a:ext cx="1656184" cy="1512168"/>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p:cNvSpPr/>
          <p:nvPr/>
        </p:nvSpPr>
        <p:spPr>
          <a:xfrm>
            <a:off x="4068663" y="2250331"/>
            <a:ext cx="1656184" cy="1512168"/>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ooter Placeholder 2"/>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8924F49C-8992-43EF-923F-CEA0F0FA3B7C}" type="slidenum">
              <a:rPr lang="en-SG" smtClean="0"/>
              <a:t>3</a:t>
            </a:fld>
            <a:endParaRPr lang="en-SG"/>
          </a:p>
        </p:txBody>
      </p:sp>
    </p:spTree>
    <p:extLst>
      <p:ext uri="{BB962C8B-B14F-4D97-AF65-F5344CB8AC3E}">
        <p14:creationId xmlns:p14="http://schemas.microsoft.com/office/powerpoint/2010/main" val="28522487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fltVal val="0"/>
                                          </p:val>
                                        </p:tav>
                                        <p:tav tm="100000">
                                          <p:val>
                                            <p:strVal val="#ppt_w"/>
                                          </p:val>
                                        </p:tav>
                                      </p:tavLst>
                                    </p:anim>
                                    <p:anim calcmode="lin" valueType="num">
                                      <p:cBhvr>
                                        <p:cTn id="42" dur="1000" fill="hold"/>
                                        <p:tgtEl>
                                          <p:spTgt spid="13"/>
                                        </p:tgtEl>
                                        <p:attrNameLst>
                                          <p:attrName>ppt_h</p:attrName>
                                        </p:attrNameLst>
                                      </p:cBhvr>
                                      <p:tavLst>
                                        <p:tav tm="0">
                                          <p:val>
                                            <p:fltVal val="0"/>
                                          </p:val>
                                        </p:tav>
                                        <p:tav tm="100000">
                                          <p:val>
                                            <p:strVal val="#ppt_h"/>
                                          </p:val>
                                        </p:tav>
                                      </p:tavLst>
                                    </p:anim>
                                    <p:anim calcmode="lin" valueType="num">
                                      <p:cBhvr>
                                        <p:cTn id="43" dur="1000" fill="hold"/>
                                        <p:tgtEl>
                                          <p:spTgt spid="13"/>
                                        </p:tgtEl>
                                        <p:attrNameLst>
                                          <p:attrName>style.rotation</p:attrName>
                                        </p:attrNameLst>
                                      </p:cBhvr>
                                      <p:tavLst>
                                        <p:tav tm="0">
                                          <p:val>
                                            <p:fltVal val="90"/>
                                          </p:val>
                                        </p:tav>
                                        <p:tav tm="100000">
                                          <p:val>
                                            <p:fltVal val="0"/>
                                          </p:val>
                                        </p:tav>
                                      </p:tavLst>
                                    </p:anim>
                                    <p:animEffect transition="in" filter="fade">
                                      <p:cBhvr>
                                        <p:cTn id="44" dur="1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fltVal val="0"/>
                                          </p:val>
                                        </p:tav>
                                        <p:tav tm="100000">
                                          <p:val>
                                            <p:strVal val="#ppt_w"/>
                                          </p:val>
                                        </p:tav>
                                      </p:tavLst>
                                    </p:anim>
                                    <p:anim calcmode="lin" valueType="num">
                                      <p:cBhvr>
                                        <p:cTn id="50" dur="1000" fill="hold"/>
                                        <p:tgtEl>
                                          <p:spTgt spid="7"/>
                                        </p:tgtEl>
                                        <p:attrNameLst>
                                          <p:attrName>ppt_h</p:attrName>
                                        </p:attrNameLst>
                                      </p:cBhvr>
                                      <p:tavLst>
                                        <p:tav tm="0">
                                          <p:val>
                                            <p:fltVal val="0"/>
                                          </p:val>
                                        </p:tav>
                                        <p:tav tm="100000">
                                          <p:val>
                                            <p:strVal val="#ppt_h"/>
                                          </p:val>
                                        </p:tav>
                                      </p:tavLst>
                                    </p:anim>
                                    <p:anim calcmode="lin" valueType="num">
                                      <p:cBhvr>
                                        <p:cTn id="51" dur="1000" fill="hold"/>
                                        <p:tgtEl>
                                          <p:spTgt spid="7"/>
                                        </p:tgtEl>
                                        <p:attrNameLst>
                                          <p:attrName>style.rotation</p:attrName>
                                        </p:attrNameLst>
                                      </p:cBhvr>
                                      <p:tavLst>
                                        <p:tav tm="0">
                                          <p:val>
                                            <p:fltVal val="90"/>
                                          </p:val>
                                        </p:tav>
                                        <p:tav tm="100000">
                                          <p:val>
                                            <p:fltVal val="0"/>
                                          </p:val>
                                        </p:tav>
                                      </p:tavLst>
                                    </p:anim>
                                    <p:animEffect transition="in" filter="fade">
                                      <p:cBhvr>
                                        <p:cTn id="52" dur="1000"/>
                                        <p:tgtEl>
                                          <p:spTgt spid="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1000" fill="hold"/>
                                        <p:tgtEl>
                                          <p:spTgt spid="12"/>
                                        </p:tgtEl>
                                        <p:attrNameLst>
                                          <p:attrName>ppt_w</p:attrName>
                                        </p:attrNameLst>
                                      </p:cBhvr>
                                      <p:tavLst>
                                        <p:tav tm="0">
                                          <p:val>
                                            <p:fltVal val="0"/>
                                          </p:val>
                                        </p:tav>
                                        <p:tav tm="100000">
                                          <p:val>
                                            <p:strVal val="#ppt_w"/>
                                          </p:val>
                                        </p:tav>
                                      </p:tavLst>
                                    </p:anim>
                                    <p:anim calcmode="lin" valueType="num">
                                      <p:cBhvr>
                                        <p:cTn id="56" dur="1000" fill="hold"/>
                                        <p:tgtEl>
                                          <p:spTgt spid="12"/>
                                        </p:tgtEl>
                                        <p:attrNameLst>
                                          <p:attrName>ppt_h</p:attrName>
                                        </p:attrNameLst>
                                      </p:cBhvr>
                                      <p:tavLst>
                                        <p:tav tm="0">
                                          <p:val>
                                            <p:fltVal val="0"/>
                                          </p:val>
                                        </p:tav>
                                        <p:tav tm="100000">
                                          <p:val>
                                            <p:strVal val="#ppt_h"/>
                                          </p:val>
                                        </p:tav>
                                      </p:tavLst>
                                    </p:anim>
                                    <p:anim calcmode="lin" valueType="num">
                                      <p:cBhvr>
                                        <p:cTn id="57" dur="1000" fill="hold"/>
                                        <p:tgtEl>
                                          <p:spTgt spid="12"/>
                                        </p:tgtEl>
                                        <p:attrNameLst>
                                          <p:attrName>style.rotation</p:attrName>
                                        </p:attrNameLst>
                                      </p:cBhvr>
                                      <p:tavLst>
                                        <p:tav tm="0">
                                          <p:val>
                                            <p:fltVal val="90"/>
                                          </p:val>
                                        </p:tav>
                                        <p:tav tm="100000">
                                          <p:val>
                                            <p:fltVal val="0"/>
                                          </p:val>
                                        </p:tav>
                                      </p:tavLst>
                                    </p:anim>
                                    <p:animEffect transition="in" filter="fade">
                                      <p:cBhvr>
                                        <p:cTn id="5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30</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SG" dirty="0" smtClean="0"/>
              <a:t>Count the users who want to go on a tour with--</a:t>
            </a:r>
            <a:endParaRPr lang="en-SG" dirty="0"/>
          </a:p>
        </p:txBody>
      </p:sp>
      <p:pic>
        <p:nvPicPr>
          <p:cNvPr id="7" name="Picture 2" descr="https://lh6.googleusercontent.com/U-0J9bG8tJqLjX3LmxlhCk4ce3T8SOSaODaZeYYWu1ZlPwXDiIg3ua-Zy9JyH4PVd3ldctch5WmRo_6EB-lHwXrhnKKyYkN8vY4oxSPLn28yfpN3Z_BFbdpg52xi91Lx1RC02oS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551" y="2826395"/>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10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31</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SG" dirty="0" smtClean="0"/>
              <a:t>Count of the users how they book their trips</a:t>
            </a:r>
            <a:endParaRPr lang="en-SG" dirty="0"/>
          </a:p>
        </p:txBody>
      </p:sp>
      <p:pic>
        <p:nvPicPr>
          <p:cNvPr id="7" name="Picture 2" descr="https://lh3.googleusercontent.com/8Xz9tdM-C853ei68PCT2ryKk5ki62LVIetBmMIxd8ROasfJ3aVdnCXJ4ygw41JS_5G3NUJeILtas3XPJNrKdL3aX2xwiLXuFkO-6KFUmUPDCa3E-gnd6ijnuxtBBmwmtE6Z2V3Q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975" y="2754387"/>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36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32</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US" dirty="0" smtClean="0"/>
              <a:t>Tour Plan Consideration</a:t>
            </a:r>
            <a:endParaRPr lang="en-SG" dirty="0"/>
          </a:p>
        </p:txBody>
      </p:sp>
      <p:pic>
        <p:nvPicPr>
          <p:cNvPr id="7" name="Picture 2" descr="https://lh5.googleusercontent.com/1j15MlrI1tUaaVD2ql74aVZqVaqQ1b86OxBNQ2tUW0W8QbMEuptRDa22XQ7cSxydULyI5ESDGG97GLsHI_PqDiK3O6h_9iKIOqCvRhdP4lGq5NVWjYZs-wlFrk71cUmzGGwirF3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975" y="2898403"/>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45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33</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SG" dirty="0" smtClean="0"/>
              <a:t>Type of Tour </a:t>
            </a:r>
            <a:r>
              <a:rPr lang="en-SG" dirty="0"/>
              <a:t>P</a:t>
            </a:r>
            <a:r>
              <a:rPr lang="en-SG" dirty="0" smtClean="0"/>
              <a:t>reference</a:t>
            </a:r>
            <a:endParaRPr lang="en-SG" dirty="0"/>
          </a:p>
        </p:txBody>
      </p:sp>
      <p:pic>
        <p:nvPicPr>
          <p:cNvPr id="7" name="Picture 2" descr="https://lh3.googleusercontent.com/uUBVafueMHBGAyrP1-Plz-0WJxWPT7aQOJZhiBNaKJ7hcDRtlBuMofj0xH4KuVBO2K9z9vhc7UOyfs7g6laXLTLfAwaq5YQ17EsJLMPCJUxKMhcGrOws_WMT5kq2Wpj2JDIhPl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575" y="2682379"/>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2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34</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SG" dirty="0" smtClean="0"/>
              <a:t>Season Preference</a:t>
            </a:r>
            <a:endParaRPr lang="en-SG" dirty="0"/>
          </a:p>
        </p:txBody>
      </p:sp>
      <p:pic>
        <p:nvPicPr>
          <p:cNvPr id="7" name="Picture 2" descr="https://lh4.googleusercontent.com/INd2Y1tUjK0tCC8dpBlRLjA7RMijzSnUganRUfvhNQmFU1XXy7-M6HStJhQpWS6A37BbFW9ew942jKoaoMqpkQF34oy9NCKO2xe96EUGr5_M4XR6-t7QM5-8g3aNxs7kbUjlOxF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543" y="2826395"/>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5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Survey </a:t>
            </a:r>
            <a:r>
              <a:rPr lang="en-SG" dirty="0" smtClean="0"/>
              <a:t>Results</a:t>
            </a:r>
            <a:r>
              <a:rPr lang="en-SG" dirty="0"/>
              <a:t>(Continued)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35</a:t>
            </a:fld>
            <a:endParaRPr lang="en-SG"/>
          </a:p>
        </p:txBody>
      </p:sp>
      <p:sp>
        <p:nvSpPr>
          <p:cNvPr id="6" name="Content Placeholder 2"/>
          <p:cNvSpPr>
            <a:spLocks noGrp="1"/>
          </p:cNvSpPr>
          <p:nvPr>
            <p:ph idx="1"/>
          </p:nvPr>
        </p:nvSpPr>
        <p:spPr>
          <a:xfrm>
            <a:off x="597530" y="2072401"/>
            <a:ext cx="10974717" cy="681986"/>
          </a:xfrm>
        </p:spPr>
        <p:txBody>
          <a:bodyPr>
            <a:normAutofit lnSpcReduction="10000"/>
          </a:bodyPr>
          <a:lstStyle/>
          <a:p>
            <a:r>
              <a:rPr lang="en-SG" dirty="0" smtClean="0"/>
              <a:t>Vehicle Preference</a:t>
            </a:r>
            <a:endParaRPr lang="en-SG" dirty="0"/>
          </a:p>
        </p:txBody>
      </p:sp>
      <p:pic>
        <p:nvPicPr>
          <p:cNvPr id="7" name="Picture 2" descr="https://lh5.googleusercontent.com/DTFE6CC4noko7gvGJV1IpBRucqVxDulzLIbIkAlah16EwGVLqkNTeEfr-Idhm302ELUwk01tDTYFmII3gmi9NC8YRGVwLHwZahFgFzRdlENH0catqdMCEuldKo5vG5COay3wJ2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535" y="2682379"/>
            <a:ext cx="59436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89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ffectLst/>
              </a:rPr>
              <a:t>Revised Requirement Analysis</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36</a:t>
            </a:fld>
            <a:endParaRPr lang="en-SG"/>
          </a:p>
        </p:txBody>
      </p:sp>
      <p:sp>
        <p:nvSpPr>
          <p:cNvPr id="6" name="Content Placeholder 2"/>
          <p:cNvSpPr>
            <a:spLocks noGrp="1"/>
          </p:cNvSpPr>
          <p:nvPr>
            <p:ph idx="1"/>
          </p:nvPr>
        </p:nvSpPr>
        <p:spPr>
          <a:xfrm>
            <a:off x="608489" y="1890291"/>
            <a:ext cx="10952798" cy="4445751"/>
          </a:xfrm>
        </p:spPr>
        <p:txBody>
          <a:bodyPr>
            <a:normAutofit fontScale="77500" lnSpcReduction="20000"/>
          </a:bodyPr>
          <a:lstStyle/>
          <a:p>
            <a:pPr marL="0" indent="0" algn="l">
              <a:buNone/>
            </a:pPr>
            <a:endParaRPr lang="en-SG" sz="3600" dirty="0" smtClean="0"/>
          </a:p>
          <a:p>
            <a:pPr algn="l"/>
            <a:r>
              <a:rPr lang="en-GB" sz="3600" b="1" u="sng" dirty="0">
                <a:solidFill>
                  <a:schemeClr val="accent6">
                    <a:lumMod val="75000"/>
                  </a:schemeClr>
                </a:solidFill>
              </a:rPr>
              <a:t>Functional Requirement</a:t>
            </a:r>
            <a:r>
              <a:rPr lang="en-GB" sz="3600" b="1" u="sng" dirty="0" smtClean="0">
                <a:solidFill>
                  <a:schemeClr val="accent6">
                    <a:lumMod val="75000"/>
                  </a:schemeClr>
                </a:solidFill>
              </a:rPr>
              <a:t>:</a:t>
            </a:r>
          </a:p>
          <a:p>
            <a:pPr marL="0" indent="0" algn="l">
              <a:buNone/>
            </a:pPr>
            <a:endParaRPr lang="en-SG" sz="3600" b="1" u="sng" dirty="0">
              <a:solidFill>
                <a:schemeClr val="accent6">
                  <a:lumMod val="75000"/>
                </a:schemeClr>
              </a:solidFill>
            </a:endParaRPr>
          </a:p>
          <a:p>
            <a:pPr lvl="0" algn="l"/>
            <a:r>
              <a:rPr lang="en-GB" sz="3600" dirty="0"/>
              <a:t>Users should be allowed to claim their travelling expenses related to their official visits.</a:t>
            </a:r>
            <a:endParaRPr lang="en-SG" sz="3600" dirty="0"/>
          </a:p>
          <a:p>
            <a:pPr lvl="0" algn="l"/>
            <a:r>
              <a:rPr lang="en-GB" sz="3600" dirty="0"/>
              <a:t>System should support both domestic journey and international journey.</a:t>
            </a:r>
            <a:endParaRPr lang="en-SG" sz="3600" dirty="0"/>
          </a:p>
          <a:p>
            <a:pPr lvl="0" algn="l"/>
            <a:r>
              <a:rPr lang="en-GB" sz="3600" dirty="0"/>
              <a:t>System should capture traveller name or id, destination, time period, purpose and some accounting info as basic data of visit.</a:t>
            </a:r>
            <a:endParaRPr lang="en-SG" sz="3600" dirty="0"/>
          </a:p>
          <a:p>
            <a:pPr lvl="0" algn="l"/>
            <a:r>
              <a:rPr lang="en-GB" sz="3600" dirty="0"/>
              <a:t>There should be tracking the user who entered the travel data</a:t>
            </a:r>
            <a:r>
              <a:rPr lang="en-GB" sz="3600" dirty="0" smtClean="0"/>
              <a:t>.</a:t>
            </a:r>
          </a:p>
          <a:p>
            <a:pPr marL="0" lvl="0" indent="0" algn="l">
              <a:buNone/>
            </a:pPr>
            <a:endParaRPr lang="en-SG" sz="3600" dirty="0"/>
          </a:p>
        </p:txBody>
      </p:sp>
    </p:spTree>
    <p:extLst>
      <p:ext uri="{BB962C8B-B14F-4D97-AF65-F5344CB8AC3E}">
        <p14:creationId xmlns:p14="http://schemas.microsoft.com/office/powerpoint/2010/main" val="1082419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ffectLst/>
              </a:rPr>
              <a:t>Revised Requirement Analysis</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37</a:t>
            </a:fld>
            <a:endParaRPr lang="en-SG"/>
          </a:p>
        </p:txBody>
      </p:sp>
      <p:sp>
        <p:nvSpPr>
          <p:cNvPr id="6" name="Content Placeholder 2"/>
          <p:cNvSpPr>
            <a:spLocks noGrp="1"/>
          </p:cNvSpPr>
          <p:nvPr>
            <p:ph idx="1"/>
          </p:nvPr>
        </p:nvSpPr>
        <p:spPr>
          <a:xfrm>
            <a:off x="608489" y="1890291"/>
            <a:ext cx="10952798" cy="4445751"/>
          </a:xfrm>
        </p:spPr>
        <p:txBody>
          <a:bodyPr>
            <a:normAutofit fontScale="85000" lnSpcReduction="20000"/>
          </a:bodyPr>
          <a:lstStyle/>
          <a:p>
            <a:pPr algn="l"/>
            <a:endParaRPr lang="en-SG" sz="3600" dirty="0" smtClean="0"/>
          </a:p>
          <a:p>
            <a:pPr algn="l"/>
            <a:r>
              <a:rPr lang="en-GB" sz="3600" b="1" u="sng" dirty="0" smtClean="0">
                <a:solidFill>
                  <a:schemeClr val="accent6">
                    <a:lumMod val="75000"/>
                  </a:schemeClr>
                </a:solidFill>
              </a:rPr>
              <a:t>Non Functional </a:t>
            </a:r>
            <a:r>
              <a:rPr lang="en-GB" sz="3600" b="1" u="sng" dirty="0">
                <a:solidFill>
                  <a:schemeClr val="accent6">
                    <a:lumMod val="75000"/>
                  </a:schemeClr>
                </a:solidFill>
              </a:rPr>
              <a:t>Requirement</a:t>
            </a:r>
            <a:r>
              <a:rPr lang="en-GB" sz="3600" b="1" u="sng" dirty="0" smtClean="0">
                <a:solidFill>
                  <a:schemeClr val="accent6">
                    <a:lumMod val="75000"/>
                  </a:schemeClr>
                </a:solidFill>
              </a:rPr>
              <a:t>:</a:t>
            </a:r>
          </a:p>
          <a:p>
            <a:pPr marL="0" indent="0" algn="l">
              <a:buNone/>
            </a:pPr>
            <a:endParaRPr lang="en-SG" sz="3600" b="1" u="sng" dirty="0">
              <a:solidFill>
                <a:schemeClr val="accent6">
                  <a:lumMod val="75000"/>
                </a:schemeClr>
              </a:solidFill>
            </a:endParaRPr>
          </a:p>
          <a:p>
            <a:pPr lvl="0" algn="l"/>
            <a:r>
              <a:rPr lang="en-GB" sz="3600" dirty="0" smtClean="0"/>
              <a:t>All </a:t>
            </a:r>
            <a:r>
              <a:rPr lang="en-GB" sz="3600" dirty="0"/>
              <a:t>the UI should be unique and running both IE and Firefox browsers.</a:t>
            </a:r>
            <a:endParaRPr lang="en-SG" sz="3600" dirty="0"/>
          </a:p>
          <a:p>
            <a:pPr lvl="0" algn="l"/>
            <a:r>
              <a:rPr lang="en-GB" sz="3600" dirty="0"/>
              <a:t>Supports many languages.</a:t>
            </a:r>
            <a:endParaRPr lang="en-SG" sz="3600" dirty="0"/>
          </a:p>
          <a:p>
            <a:pPr lvl="0" algn="l"/>
            <a:r>
              <a:rPr lang="en-GB" sz="3600" dirty="0"/>
              <a:t>Reports are exported to different formats.</a:t>
            </a:r>
            <a:endParaRPr lang="en-SG" sz="3600" dirty="0"/>
          </a:p>
          <a:p>
            <a:pPr lvl="0" algn="l"/>
            <a:r>
              <a:rPr lang="en-GB" sz="3600" dirty="0"/>
              <a:t>Evert caption should self explanation.</a:t>
            </a:r>
            <a:endParaRPr lang="en-SG" sz="3600" dirty="0"/>
          </a:p>
          <a:p>
            <a:pPr lvl="0" algn="l"/>
            <a:r>
              <a:rPr lang="en-GB" sz="3600" dirty="0"/>
              <a:t>Valid user/ password.</a:t>
            </a:r>
            <a:endParaRPr lang="en-SG" sz="3600" dirty="0"/>
          </a:p>
          <a:p>
            <a:pPr marL="0" lvl="0" indent="0" algn="l">
              <a:buNone/>
            </a:pPr>
            <a:endParaRPr lang="en-SG" sz="3600" dirty="0"/>
          </a:p>
        </p:txBody>
      </p:sp>
    </p:spTree>
    <p:extLst>
      <p:ext uri="{BB962C8B-B14F-4D97-AF65-F5344CB8AC3E}">
        <p14:creationId xmlns:p14="http://schemas.microsoft.com/office/powerpoint/2010/main" val="58688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Topic</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38</a:t>
            </a:fld>
            <a:endParaRPr lang="en-SG"/>
          </a:p>
        </p:txBody>
      </p:sp>
      <p:sp>
        <p:nvSpPr>
          <p:cNvPr id="6" name="Notched Right Arrow 5"/>
          <p:cNvSpPr/>
          <p:nvPr/>
        </p:nvSpPr>
        <p:spPr>
          <a:xfrm>
            <a:off x="2412479" y="2124196"/>
            <a:ext cx="4680520" cy="3528392"/>
          </a:xfrm>
          <a:prstGeom prst="notchedRightArrow">
            <a:avLst/>
          </a:prstGeom>
          <a:effectLst>
            <a:outerShdw blurRad="76200" dir="13500000" sy="23000" kx="1200000" algn="br" rotWithShape="0">
              <a:prstClr val="black">
                <a:alpha val="20000"/>
              </a:prstClr>
            </a:outerShdw>
          </a:effectLst>
          <a:scene3d>
            <a:camera prst="perspectiveLeft"/>
            <a:lightRig rig="threePt" dir="t"/>
          </a:scene3d>
          <a:sp3d>
            <a:bevelT w="152400" h="50800" prst="softRound"/>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i="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ahnschrift SemiBold" pitchFamily="34" charset="0"/>
              </a:rPr>
              <a:t>Data Flow Diagram(DFD)</a:t>
            </a:r>
            <a:endParaRPr lang="en-SG"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ahnschrift SemiBold" pitchFamily="34" charset="0"/>
            </a:endParaRPr>
          </a:p>
        </p:txBody>
      </p:sp>
      <p:sp>
        <p:nvSpPr>
          <p:cNvPr id="7" name="Rectangle 6"/>
          <p:cNvSpPr/>
          <p:nvPr/>
        </p:nvSpPr>
        <p:spPr>
          <a:xfrm>
            <a:off x="8101111" y="2250331"/>
            <a:ext cx="3003026" cy="3582519"/>
          </a:xfrm>
          <a:prstGeom prst="rect">
            <a:avLst/>
          </a:prstGeom>
          <a:blipFill>
            <a:blip r:embed="rId2"/>
            <a:stretch>
              <a:fillRect/>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3201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Activity List(Package Management)</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39</a:t>
            </a:fld>
            <a:endParaRPr lang="en-SG"/>
          </a:p>
        </p:txBody>
      </p:sp>
      <p:sp>
        <p:nvSpPr>
          <p:cNvPr id="6" name="TextBox 5"/>
          <p:cNvSpPr txBox="1"/>
          <p:nvPr/>
        </p:nvSpPr>
        <p:spPr>
          <a:xfrm>
            <a:off x="1044327" y="2333572"/>
            <a:ext cx="6840760" cy="3785652"/>
          </a:xfrm>
          <a:prstGeom prst="rect">
            <a:avLst/>
          </a:prstGeom>
          <a:noFill/>
        </p:spPr>
        <p:txBody>
          <a:bodyPr wrap="square" rtlCol="0">
            <a:spAutoFit/>
          </a:bodyPr>
          <a:lstStyle/>
          <a:p>
            <a:pPr marL="342900" indent="-342900">
              <a:buFont typeface="Wingdings" pitchFamily="2" charset="2"/>
              <a:buChar char="Ø"/>
            </a:pPr>
            <a:r>
              <a:rPr lang="en-SG" dirty="0" smtClean="0"/>
              <a:t>User can search packages, places, hotels, transports.</a:t>
            </a:r>
          </a:p>
          <a:p>
            <a:endParaRPr lang="en-SG" dirty="0" smtClean="0"/>
          </a:p>
          <a:p>
            <a:pPr marL="342900" indent="-342900">
              <a:buFont typeface="Wingdings" pitchFamily="2" charset="2"/>
              <a:buChar char="Ø"/>
            </a:pPr>
            <a:r>
              <a:rPr lang="en-SG" dirty="0" smtClean="0"/>
              <a:t>User can send booking request and also could find another tourists.</a:t>
            </a:r>
          </a:p>
          <a:p>
            <a:endParaRPr lang="en-SG" dirty="0" smtClean="0"/>
          </a:p>
          <a:p>
            <a:pPr marL="342900" indent="-342900">
              <a:buFont typeface="Wingdings" pitchFamily="2" charset="2"/>
              <a:buChar char="Ø"/>
            </a:pPr>
            <a:r>
              <a:rPr lang="en-SG" dirty="0" smtClean="0"/>
              <a:t>Feedback of the request.</a:t>
            </a:r>
          </a:p>
          <a:p>
            <a:endParaRPr lang="en-SG" dirty="0" smtClean="0"/>
          </a:p>
          <a:p>
            <a:pPr marL="342900" indent="-342900">
              <a:buFont typeface="Wingdings" pitchFamily="2" charset="2"/>
              <a:buChar char="Ø"/>
            </a:pPr>
            <a:r>
              <a:rPr lang="en-SG" dirty="0" smtClean="0"/>
              <a:t>Admin manages all type of package.</a:t>
            </a:r>
          </a:p>
          <a:p>
            <a:pPr marL="342900" indent="-342900">
              <a:buFont typeface="Wingdings" pitchFamily="2" charset="2"/>
              <a:buChar char="Ø"/>
            </a:pPr>
            <a:endParaRPr lang="en-SG" dirty="0"/>
          </a:p>
        </p:txBody>
      </p:sp>
      <p:sp>
        <p:nvSpPr>
          <p:cNvPr id="7" name="Rectangle 6"/>
          <p:cNvSpPr/>
          <p:nvPr/>
        </p:nvSpPr>
        <p:spPr>
          <a:xfrm>
            <a:off x="8461151" y="2666851"/>
            <a:ext cx="3024336" cy="30398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5472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Features</a:t>
            </a:r>
            <a:endParaRPr lang="en-SG" dirty="0"/>
          </a:p>
        </p:txBody>
      </p:sp>
      <p:sp>
        <p:nvSpPr>
          <p:cNvPr id="4" name="Rounded Rectangle 3"/>
          <p:cNvSpPr/>
          <p:nvPr/>
        </p:nvSpPr>
        <p:spPr>
          <a:xfrm>
            <a:off x="1401840" y="2466355"/>
            <a:ext cx="2808312" cy="2016224"/>
          </a:xfrm>
          <a:prstGeom prst="roundRect">
            <a:avLst/>
          </a:prstGeom>
          <a:blipFill>
            <a:blip r:embed="rId2"/>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4849573" y="2466355"/>
            <a:ext cx="2808312" cy="2016224"/>
          </a:xfrm>
          <a:prstGeom prst="roundRect">
            <a:avLst/>
          </a:prstGeom>
          <a:blipFill>
            <a:blip r:embed="rId3"/>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5"/>
          <p:cNvSpPr/>
          <p:nvPr/>
        </p:nvSpPr>
        <p:spPr>
          <a:xfrm>
            <a:off x="8389143" y="2466355"/>
            <a:ext cx="2808312" cy="2016224"/>
          </a:xfrm>
          <a:prstGeom prst="roundRect">
            <a:avLst/>
          </a:prstGeom>
          <a:blipFill>
            <a:blip r:embed="rId4"/>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1548383" y="4698603"/>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Directly Connected</a:t>
            </a:r>
            <a:endParaRPr lang="en-SG" dirty="0"/>
          </a:p>
        </p:txBody>
      </p:sp>
      <p:sp>
        <p:nvSpPr>
          <p:cNvPr id="9" name="Rectangle 8"/>
          <p:cNvSpPr/>
          <p:nvPr/>
        </p:nvSpPr>
        <p:spPr>
          <a:xfrm>
            <a:off x="4993589" y="4708298"/>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Modify and Delete Data</a:t>
            </a:r>
            <a:endParaRPr lang="en-SG" dirty="0"/>
          </a:p>
        </p:txBody>
      </p:sp>
      <p:sp>
        <p:nvSpPr>
          <p:cNvPr id="10" name="Rectangle 9"/>
          <p:cNvSpPr/>
          <p:nvPr/>
        </p:nvSpPr>
        <p:spPr>
          <a:xfrm>
            <a:off x="8533159" y="4698603"/>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Packages</a:t>
            </a:r>
            <a:endParaRPr lang="en-SG" dirty="0"/>
          </a:p>
        </p:txBody>
      </p:sp>
      <p:sp>
        <p:nvSpPr>
          <p:cNvPr id="3" name="Footer Placeholder 2"/>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4</a:t>
            </a:fld>
            <a:endParaRPr lang="en-SG"/>
          </a:p>
        </p:txBody>
      </p:sp>
    </p:spTree>
    <p:extLst>
      <p:ext uri="{BB962C8B-B14F-4D97-AF65-F5344CB8AC3E}">
        <p14:creationId xmlns:p14="http://schemas.microsoft.com/office/powerpoint/2010/main" val="31300632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Activity List(Administration)</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40</a:t>
            </a:fld>
            <a:endParaRPr lang="en-SG"/>
          </a:p>
        </p:txBody>
      </p:sp>
      <p:sp>
        <p:nvSpPr>
          <p:cNvPr id="6" name="TextBox 5"/>
          <p:cNvSpPr txBox="1"/>
          <p:nvPr/>
        </p:nvSpPr>
        <p:spPr>
          <a:xfrm>
            <a:off x="1042125" y="2898403"/>
            <a:ext cx="6840760" cy="2308324"/>
          </a:xfrm>
          <a:prstGeom prst="rect">
            <a:avLst/>
          </a:prstGeom>
          <a:noFill/>
        </p:spPr>
        <p:txBody>
          <a:bodyPr wrap="square" rtlCol="0">
            <a:spAutoFit/>
          </a:bodyPr>
          <a:lstStyle/>
          <a:p>
            <a:pPr marL="342900" indent="-342900">
              <a:buFont typeface="Wingdings" pitchFamily="2" charset="2"/>
              <a:buChar char="Ø"/>
            </a:pPr>
            <a:r>
              <a:rPr lang="en-SG" dirty="0" smtClean="0"/>
              <a:t>Content modification such as add, delete and modify.</a:t>
            </a:r>
          </a:p>
          <a:p>
            <a:endParaRPr lang="en-SG" dirty="0"/>
          </a:p>
          <a:p>
            <a:pPr marL="342900" indent="-342900">
              <a:buFont typeface="Wingdings" pitchFamily="2" charset="2"/>
              <a:buChar char="Ø"/>
            </a:pPr>
            <a:r>
              <a:rPr lang="en-SG" dirty="0" smtClean="0"/>
              <a:t>Generating report about tour </a:t>
            </a:r>
            <a:r>
              <a:rPr lang="en-SG" dirty="0"/>
              <a:t>p</a:t>
            </a:r>
            <a:r>
              <a:rPr lang="en-SG" dirty="0" smtClean="0"/>
              <a:t>ackages and user who booked the tour </a:t>
            </a:r>
            <a:r>
              <a:rPr lang="en-SG" dirty="0"/>
              <a:t>p</a:t>
            </a:r>
            <a:r>
              <a:rPr lang="en-SG" dirty="0" smtClean="0"/>
              <a:t>ackages.</a:t>
            </a:r>
          </a:p>
          <a:p>
            <a:pPr marL="342900" indent="-342900">
              <a:buFont typeface="Wingdings" pitchFamily="2" charset="2"/>
              <a:buChar char="Ø"/>
            </a:pPr>
            <a:endParaRPr lang="en-SG" dirty="0"/>
          </a:p>
        </p:txBody>
      </p:sp>
      <p:sp>
        <p:nvSpPr>
          <p:cNvPr id="7" name="Rectangle 6"/>
          <p:cNvSpPr/>
          <p:nvPr/>
        </p:nvSpPr>
        <p:spPr>
          <a:xfrm>
            <a:off x="8458544" y="2532633"/>
            <a:ext cx="3024336" cy="30398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4274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Decomposition of DFD</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41</a:t>
            </a:fld>
            <a:endParaRPr lang="en-SG"/>
          </a:p>
        </p:txBody>
      </p:sp>
      <p:graphicFrame>
        <p:nvGraphicFramePr>
          <p:cNvPr id="6" name="Table 5"/>
          <p:cNvGraphicFramePr>
            <a:graphicFrameLocks noGrp="1"/>
          </p:cNvGraphicFramePr>
          <p:nvPr>
            <p:extLst>
              <p:ext uri="{D42A27DB-BD31-4B8C-83A1-F6EECF244321}">
                <p14:modId xmlns:p14="http://schemas.microsoft.com/office/powerpoint/2010/main" val="3047896903"/>
              </p:ext>
            </p:extLst>
          </p:nvPr>
        </p:nvGraphicFramePr>
        <p:xfrm>
          <a:off x="612279" y="1890291"/>
          <a:ext cx="10729191" cy="4680522"/>
        </p:xfrm>
        <a:graphic>
          <a:graphicData uri="http://schemas.openxmlformats.org/drawingml/2006/table">
            <a:tbl>
              <a:tblPr firstRow="1" bandRow="1">
                <a:tableStyleId>{5C22544A-7EE6-4342-B048-85BDC9FD1C3A}</a:tableStyleId>
              </a:tblPr>
              <a:tblGrid>
                <a:gridCol w="3576397"/>
                <a:gridCol w="3576397"/>
                <a:gridCol w="3576397"/>
              </a:tblGrid>
              <a:tr h="520058">
                <a:tc>
                  <a:txBody>
                    <a:bodyPr/>
                    <a:lstStyle/>
                    <a:p>
                      <a:pPr algn="ctr"/>
                      <a:r>
                        <a:rPr lang="en-SG" dirty="0" smtClean="0"/>
                        <a:t>Context Level</a:t>
                      </a:r>
                      <a:endParaRPr lang="en-SG" dirty="0"/>
                    </a:p>
                  </a:txBody>
                  <a:tcPr>
                    <a:solidFill>
                      <a:schemeClr val="accent6">
                        <a:lumMod val="75000"/>
                      </a:schemeClr>
                    </a:solidFill>
                  </a:tcPr>
                </a:tc>
                <a:tc>
                  <a:txBody>
                    <a:bodyPr/>
                    <a:lstStyle/>
                    <a:p>
                      <a:pPr algn="ctr"/>
                      <a:r>
                        <a:rPr lang="en-SG" dirty="0" smtClean="0"/>
                        <a:t>Level-0</a:t>
                      </a:r>
                      <a:endParaRPr lang="en-SG" dirty="0"/>
                    </a:p>
                  </a:txBody>
                  <a:tcPr>
                    <a:solidFill>
                      <a:schemeClr val="accent6">
                        <a:lumMod val="75000"/>
                      </a:schemeClr>
                    </a:solidFill>
                  </a:tcPr>
                </a:tc>
                <a:tc>
                  <a:txBody>
                    <a:bodyPr/>
                    <a:lstStyle/>
                    <a:p>
                      <a:pPr algn="ctr"/>
                      <a:r>
                        <a:rPr lang="en-SG" dirty="0" smtClean="0"/>
                        <a:t>Level-1</a:t>
                      </a:r>
                      <a:endParaRPr lang="en-SG" dirty="0"/>
                    </a:p>
                  </a:txBody>
                  <a:tcPr>
                    <a:solidFill>
                      <a:schemeClr val="accent6">
                        <a:lumMod val="75000"/>
                      </a:schemeClr>
                    </a:solidFill>
                  </a:tcPr>
                </a:tc>
              </a:tr>
              <a:tr h="520058">
                <a:tc rowSpan="8">
                  <a:txBody>
                    <a:bodyPr/>
                    <a:lstStyle/>
                    <a:p>
                      <a:pPr algn="ctr"/>
                      <a:endParaRPr lang="en-SG" sz="2000" dirty="0" smtClean="0">
                        <a:solidFill>
                          <a:schemeClr val="bg1"/>
                        </a:solidFill>
                      </a:endParaRPr>
                    </a:p>
                    <a:p>
                      <a:pPr algn="ctr"/>
                      <a:endParaRPr lang="en-SG" sz="2000" dirty="0" smtClean="0">
                        <a:solidFill>
                          <a:schemeClr val="bg1"/>
                        </a:solidFill>
                      </a:endParaRPr>
                    </a:p>
                    <a:p>
                      <a:pPr algn="ctr"/>
                      <a:endParaRPr lang="en-SG" sz="2000" dirty="0" smtClean="0">
                        <a:solidFill>
                          <a:schemeClr val="bg1"/>
                        </a:solidFill>
                      </a:endParaRPr>
                    </a:p>
                    <a:p>
                      <a:pPr algn="ctr"/>
                      <a:endParaRPr lang="en-SG" sz="2000" dirty="0" smtClean="0">
                        <a:solidFill>
                          <a:schemeClr val="bg1"/>
                        </a:solidFill>
                      </a:endParaRPr>
                    </a:p>
                    <a:p>
                      <a:pPr algn="ctr"/>
                      <a:r>
                        <a:rPr lang="en-SG" sz="2400" dirty="0" smtClean="0">
                          <a:solidFill>
                            <a:schemeClr val="bg1"/>
                          </a:solidFill>
                        </a:rPr>
                        <a:t>Tour and Traveling Management System</a:t>
                      </a:r>
                      <a:endParaRPr lang="en-SG" sz="2400" dirty="0">
                        <a:solidFill>
                          <a:schemeClr val="bg1"/>
                        </a:solidFill>
                      </a:endParaRPr>
                    </a:p>
                  </a:txBody>
                  <a:tcPr>
                    <a:solidFill>
                      <a:schemeClr val="tx1">
                        <a:lumMod val="65000"/>
                        <a:lumOff val="35000"/>
                      </a:schemeClr>
                    </a:solidFill>
                  </a:tcPr>
                </a:tc>
                <a:tc rowSpan="6">
                  <a:txBody>
                    <a:bodyPr/>
                    <a:lstStyle/>
                    <a:p>
                      <a:pPr algn="ctr"/>
                      <a:endParaRPr lang="en-SG" sz="2000" dirty="0" smtClean="0">
                        <a:solidFill>
                          <a:schemeClr val="bg1"/>
                        </a:solidFill>
                      </a:endParaRPr>
                    </a:p>
                    <a:p>
                      <a:pPr algn="ctr"/>
                      <a:endParaRPr lang="en-SG" sz="2000" dirty="0" smtClean="0">
                        <a:solidFill>
                          <a:schemeClr val="bg1"/>
                        </a:solidFill>
                      </a:endParaRPr>
                    </a:p>
                    <a:p>
                      <a:pPr algn="ctr"/>
                      <a:endParaRPr lang="en-SG" sz="2000" dirty="0" smtClean="0">
                        <a:solidFill>
                          <a:schemeClr val="bg1"/>
                        </a:solidFill>
                      </a:endParaRPr>
                    </a:p>
                    <a:p>
                      <a:pPr algn="ctr"/>
                      <a:endParaRPr lang="en-SG" sz="2000" dirty="0" smtClean="0">
                        <a:solidFill>
                          <a:schemeClr val="bg1"/>
                        </a:solidFill>
                      </a:endParaRPr>
                    </a:p>
                    <a:p>
                      <a:pPr algn="ctr"/>
                      <a:r>
                        <a:rPr lang="en-SG" sz="2000" dirty="0" smtClean="0">
                          <a:solidFill>
                            <a:schemeClr val="bg1"/>
                          </a:solidFill>
                        </a:rPr>
                        <a:t>1.0 Package Management</a:t>
                      </a:r>
                      <a:endParaRPr lang="en-SG" sz="2000" dirty="0">
                        <a:solidFill>
                          <a:schemeClr val="bg1"/>
                        </a:solidFill>
                      </a:endParaRPr>
                    </a:p>
                  </a:txBody>
                  <a:tcPr>
                    <a:solidFill>
                      <a:schemeClr val="tx1">
                        <a:lumMod val="65000"/>
                        <a:lumOff val="35000"/>
                      </a:schemeClr>
                    </a:solidFill>
                  </a:tcPr>
                </a:tc>
                <a:tc>
                  <a:txBody>
                    <a:bodyPr/>
                    <a:lstStyle/>
                    <a:p>
                      <a:pPr algn="ctr"/>
                      <a:r>
                        <a:rPr lang="en-SG" sz="2000" dirty="0" smtClean="0">
                          <a:solidFill>
                            <a:schemeClr val="bg1"/>
                          </a:solidFill>
                        </a:rPr>
                        <a:t>1.1</a:t>
                      </a:r>
                      <a:r>
                        <a:rPr lang="en-SG" sz="2000" baseline="0" dirty="0" smtClean="0">
                          <a:solidFill>
                            <a:schemeClr val="bg1"/>
                          </a:solidFill>
                        </a:rPr>
                        <a:t> </a:t>
                      </a:r>
                      <a:r>
                        <a:rPr lang="en-SG" sz="2000" dirty="0" smtClean="0">
                          <a:solidFill>
                            <a:schemeClr val="bg1"/>
                          </a:solidFill>
                        </a:rPr>
                        <a:t>Record of Package</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1.2 Place</a:t>
                      </a:r>
                      <a:r>
                        <a:rPr lang="en-SG" sz="2000" baseline="0" dirty="0" smtClean="0">
                          <a:solidFill>
                            <a:schemeClr val="bg1"/>
                          </a:solidFill>
                        </a:rPr>
                        <a:t> Management</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1.3</a:t>
                      </a:r>
                      <a:r>
                        <a:rPr lang="en-SG" sz="2000" baseline="0" dirty="0" smtClean="0">
                          <a:solidFill>
                            <a:schemeClr val="bg1"/>
                          </a:solidFill>
                        </a:rPr>
                        <a:t> </a:t>
                      </a:r>
                      <a:r>
                        <a:rPr lang="en-SG" sz="2000" dirty="0" smtClean="0">
                          <a:solidFill>
                            <a:schemeClr val="bg1"/>
                          </a:solidFill>
                        </a:rPr>
                        <a:t>Hotel Management</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1.4 Transportation Management</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1.5 Booking Management</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1.6 Find</a:t>
                      </a:r>
                      <a:r>
                        <a:rPr lang="en-SG" sz="2000" baseline="0" dirty="0" smtClean="0">
                          <a:solidFill>
                            <a:schemeClr val="bg1"/>
                          </a:solidFill>
                        </a:rPr>
                        <a:t> Tourist</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rowSpan="2">
                  <a:txBody>
                    <a:bodyPr/>
                    <a:lstStyle/>
                    <a:p>
                      <a:pPr algn="ctr"/>
                      <a:endParaRPr lang="en-SG" sz="2000" dirty="0" smtClean="0">
                        <a:solidFill>
                          <a:schemeClr val="bg1"/>
                        </a:solidFill>
                      </a:endParaRPr>
                    </a:p>
                    <a:p>
                      <a:pPr algn="ctr"/>
                      <a:r>
                        <a:rPr lang="en-SG" sz="2000" dirty="0" smtClean="0">
                          <a:solidFill>
                            <a:schemeClr val="bg1"/>
                          </a:solidFill>
                        </a:rPr>
                        <a:t>2.0 Administration</a:t>
                      </a:r>
                      <a:endParaRPr lang="en-SG" sz="2000" dirty="0">
                        <a:solidFill>
                          <a:schemeClr val="bg1"/>
                        </a:solidFill>
                      </a:endParaRPr>
                    </a:p>
                  </a:txBody>
                  <a:tcPr>
                    <a:solidFill>
                      <a:schemeClr val="tx1">
                        <a:lumMod val="65000"/>
                        <a:lumOff val="35000"/>
                      </a:schemeClr>
                    </a:solidFill>
                  </a:tcPr>
                </a:tc>
                <a:tc>
                  <a:txBody>
                    <a:bodyPr/>
                    <a:lstStyle/>
                    <a:p>
                      <a:pPr algn="ctr"/>
                      <a:r>
                        <a:rPr lang="en-SG" sz="2000" dirty="0" smtClean="0">
                          <a:solidFill>
                            <a:schemeClr val="bg1"/>
                          </a:solidFill>
                        </a:rPr>
                        <a:t>2.1 Content Process</a:t>
                      </a:r>
                      <a:endParaRPr lang="en-SG" sz="2000" dirty="0">
                        <a:solidFill>
                          <a:schemeClr val="bg1"/>
                        </a:solidFill>
                      </a:endParaRPr>
                    </a:p>
                  </a:txBody>
                  <a:tcPr>
                    <a:solidFill>
                      <a:schemeClr val="tx1">
                        <a:lumMod val="65000"/>
                        <a:lumOff val="35000"/>
                      </a:schemeClr>
                    </a:solidFill>
                  </a:tcPr>
                </a:tc>
              </a:tr>
              <a:tr h="520058">
                <a:tc vMerge="1">
                  <a:txBody>
                    <a:bodyPr/>
                    <a:lstStyle/>
                    <a:p>
                      <a:endParaRPr lang="en-SG"/>
                    </a:p>
                  </a:txBody>
                  <a:tcPr/>
                </a:tc>
                <a:tc vMerge="1">
                  <a:txBody>
                    <a:bodyPr/>
                    <a:lstStyle/>
                    <a:p>
                      <a:endParaRPr lang="en-SG"/>
                    </a:p>
                  </a:txBody>
                  <a:tcPr/>
                </a:tc>
                <a:tc>
                  <a:txBody>
                    <a:bodyPr/>
                    <a:lstStyle/>
                    <a:p>
                      <a:pPr algn="ctr"/>
                      <a:r>
                        <a:rPr lang="en-SG" sz="2000" dirty="0" smtClean="0">
                          <a:solidFill>
                            <a:schemeClr val="bg1"/>
                          </a:solidFill>
                        </a:rPr>
                        <a:t>2.2 Work</a:t>
                      </a:r>
                      <a:r>
                        <a:rPr lang="en-SG" sz="2000" baseline="0" dirty="0" smtClean="0">
                          <a:solidFill>
                            <a:schemeClr val="bg1"/>
                          </a:solidFill>
                        </a:rPr>
                        <a:t> Process</a:t>
                      </a:r>
                      <a:endParaRPr lang="en-SG" sz="2000" dirty="0">
                        <a:solidFill>
                          <a:schemeClr val="bg1"/>
                        </a:solidFill>
                      </a:endParaRPr>
                    </a:p>
                  </a:txBody>
                  <a:tcPr>
                    <a:solidFill>
                      <a:schemeClr val="tx1">
                        <a:lumMod val="65000"/>
                        <a:lumOff val="35000"/>
                      </a:schemeClr>
                    </a:solidFill>
                  </a:tcPr>
                </a:tc>
              </a:tr>
            </a:tbl>
          </a:graphicData>
        </a:graphic>
      </p:graphicFrame>
    </p:spTree>
    <p:extLst>
      <p:ext uri="{BB962C8B-B14F-4D97-AF65-F5344CB8AC3E}">
        <p14:creationId xmlns:p14="http://schemas.microsoft.com/office/powerpoint/2010/main" val="1681124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Context Level</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42</a:t>
            </a:fld>
            <a:endParaRPr lang="en-SG"/>
          </a:p>
        </p:txBody>
      </p:sp>
      <p:sp>
        <p:nvSpPr>
          <p:cNvPr id="6" name="Rectangle 5"/>
          <p:cNvSpPr/>
          <p:nvPr/>
        </p:nvSpPr>
        <p:spPr>
          <a:xfrm>
            <a:off x="828303" y="2106315"/>
            <a:ext cx="10369152" cy="403244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6216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Level-0</a:t>
            </a: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43</a:t>
            </a:fld>
            <a:endParaRPr lang="en-SG"/>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512" y="1746275"/>
            <a:ext cx="8592749" cy="4827607"/>
          </a:xfrm>
          <a:prstGeom prst="rect">
            <a:avLst/>
          </a:prstGeom>
        </p:spPr>
      </p:pic>
    </p:spTree>
    <p:extLst>
      <p:ext uri="{BB962C8B-B14F-4D97-AF65-F5344CB8AC3E}">
        <p14:creationId xmlns:p14="http://schemas.microsoft.com/office/powerpoint/2010/main" val="2537595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Level-1</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44</a:t>
            </a:fld>
            <a:endParaRPr lang="en-SG"/>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72" y="1677137"/>
            <a:ext cx="7704856" cy="4991797"/>
          </a:xfrm>
          <a:prstGeom prst="rect">
            <a:avLst/>
          </a:prstGeom>
        </p:spPr>
      </p:pic>
    </p:spTree>
    <p:extLst>
      <p:ext uri="{BB962C8B-B14F-4D97-AF65-F5344CB8AC3E}">
        <p14:creationId xmlns:p14="http://schemas.microsoft.com/office/powerpoint/2010/main" val="3266399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Level-1</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45</a:t>
            </a:fld>
            <a:endParaRPr lang="en-SG"/>
          </a:p>
        </p:txBody>
      </p:sp>
      <p:sp>
        <p:nvSpPr>
          <p:cNvPr id="8" name="Rectangle 7"/>
          <p:cNvSpPr/>
          <p:nvPr/>
        </p:nvSpPr>
        <p:spPr>
          <a:xfrm>
            <a:off x="684287" y="1890291"/>
            <a:ext cx="10369152" cy="489654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3373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Level-1</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46</a:t>
            </a:fld>
            <a:endParaRPr lang="en-SG"/>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9" y="1890291"/>
            <a:ext cx="7973538" cy="4563112"/>
          </a:xfrm>
          <a:prstGeom prst="rect">
            <a:avLst/>
          </a:prstGeom>
        </p:spPr>
      </p:pic>
    </p:spTree>
    <p:extLst>
      <p:ext uri="{BB962C8B-B14F-4D97-AF65-F5344CB8AC3E}">
        <p14:creationId xmlns:p14="http://schemas.microsoft.com/office/powerpoint/2010/main" val="605613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Entity Relationship Diagram</a:t>
            </a:r>
            <a:endParaRPr lang="en-SG" dirty="0"/>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47</a:t>
            </a:fld>
            <a:endParaRPr lang="en-SG"/>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901" y="1818283"/>
            <a:ext cx="9231013" cy="5029902"/>
          </a:xfrm>
          <a:prstGeom prst="rect">
            <a:avLst/>
          </a:prstGeom>
        </p:spPr>
      </p:pic>
    </p:spTree>
    <p:extLst>
      <p:ext uri="{BB962C8B-B14F-4D97-AF65-F5344CB8AC3E}">
        <p14:creationId xmlns:p14="http://schemas.microsoft.com/office/powerpoint/2010/main" val="3792685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279" y="2430223"/>
            <a:ext cx="10801199" cy="2016224"/>
          </a:xfrm>
          <a:noFill/>
          <a:ln>
            <a:noFill/>
          </a:ln>
        </p:spPr>
        <p:style>
          <a:lnRef idx="2">
            <a:schemeClr val="accent5"/>
          </a:lnRef>
          <a:fillRef idx="1">
            <a:schemeClr val="lt1"/>
          </a:fillRef>
          <a:effectRef idx="0">
            <a:schemeClr val="accent5"/>
          </a:effectRef>
          <a:fontRef idx="minor">
            <a:schemeClr val="dk1"/>
          </a:fontRef>
        </p:style>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indent="0">
              <a:buNone/>
            </a:pPr>
            <a:r>
              <a:rPr lang="en-SG" sz="88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rush Script MT" pitchFamily="66" charset="0"/>
              </a:rPr>
              <a:t>Thank You!!!</a:t>
            </a:r>
            <a:endParaRPr lang="en-SG" sz="88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Brush Script MT" pitchFamily="66" charset="0"/>
            </a:endParaRPr>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924F49C-8992-43EF-923F-CEA0F0FA3B7C}" type="slidenum">
              <a:rPr lang="en-SG" smtClean="0"/>
              <a:t>48</a:t>
            </a:fld>
            <a:endParaRPr lang="en-SG"/>
          </a:p>
        </p:txBody>
      </p:sp>
      <p:sp>
        <p:nvSpPr>
          <p:cNvPr id="6" name="Rectangle 5"/>
          <p:cNvSpPr/>
          <p:nvPr/>
        </p:nvSpPr>
        <p:spPr>
          <a:xfrm>
            <a:off x="4283905" y="3690491"/>
            <a:ext cx="3672408" cy="2376517"/>
          </a:xfrm>
          <a:prstGeom prst="rect">
            <a:avLst/>
          </a:prstGeom>
          <a:blipFill>
            <a:blip r:embed="rId2"/>
            <a:stretch>
              <a:fillRect/>
            </a:stretch>
          </a:blip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4507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Features</a:t>
            </a:r>
          </a:p>
        </p:txBody>
      </p:sp>
      <p:sp>
        <p:nvSpPr>
          <p:cNvPr id="5" name="Rounded Rectangle 4"/>
          <p:cNvSpPr/>
          <p:nvPr/>
        </p:nvSpPr>
        <p:spPr>
          <a:xfrm>
            <a:off x="1404367" y="2538363"/>
            <a:ext cx="2808312" cy="2016224"/>
          </a:xfrm>
          <a:prstGeom prst="roundRect">
            <a:avLst/>
          </a:prstGeom>
          <a:blipFill>
            <a:blip r:embed="rId2"/>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5"/>
          <p:cNvSpPr/>
          <p:nvPr/>
        </p:nvSpPr>
        <p:spPr>
          <a:xfrm>
            <a:off x="4898707" y="2538363"/>
            <a:ext cx="2808312" cy="2016224"/>
          </a:xfrm>
          <a:prstGeom prst="roundRect">
            <a:avLst/>
          </a:prstGeom>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6"/>
          <p:cNvSpPr/>
          <p:nvPr/>
        </p:nvSpPr>
        <p:spPr>
          <a:xfrm>
            <a:off x="8533159" y="2538363"/>
            <a:ext cx="2808312" cy="2016224"/>
          </a:xfrm>
          <a:prstGeom prst="roundRect">
            <a:avLst/>
          </a:prstGeom>
          <a:blipFill>
            <a:blip r:embed="rId3"/>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7"/>
          <p:cNvSpPr/>
          <p:nvPr/>
        </p:nvSpPr>
        <p:spPr>
          <a:xfrm>
            <a:off x="4920481" y="2563911"/>
            <a:ext cx="866048" cy="982564"/>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p:nvSpPr>
        <p:spPr>
          <a:xfrm>
            <a:off x="4898707" y="3546475"/>
            <a:ext cx="866048" cy="1008112"/>
          </a:xfrm>
          <a:prstGeom prst="round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p:nvSpPr>
        <p:spPr>
          <a:xfrm>
            <a:off x="5798807" y="2563911"/>
            <a:ext cx="1008112" cy="982564"/>
          </a:xfrm>
          <a:prstGeom prst="round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ounded Rectangle 11"/>
          <p:cNvSpPr/>
          <p:nvPr/>
        </p:nvSpPr>
        <p:spPr>
          <a:xfrm>
            <a:off x="6772867" y="2551137"/>
            <a:ext cx="934152" cy="1008112"/>
          </a:xfrm>
          <a:prstGeom prst="round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ounded Rectangle 12"/>
          <p:cNvSpPr/>
          <p:nvPr/>
        </p:nvSpPr>
        <p:spPr>
          <a:xfrm>
            <a:off x="6772867" y="3533701"/>
            <a:ext cx="934152" cy="1008112"/>
          </a:xfrm>
          <a:prstGeom prst="round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ounded Rectangle 13"/>
          <p:cNvSpPr/>
          <p:nvPr/>
        </p:nvSpPr>
        <p:spPr>
          <a:xfrm>
            <a:off x="5764755" y="3533701"/>
            <a:ext cx="1008112" cy="1020886"/>
          </a:xfrm>
          <a:prstGeom prst="roundRect">
            <a:avLst/>
          </a:prstGeom>
          <a:blipFill>
            <a:blip r:embed="rId9"/>
            <a:stretch>
              <a:fillRect/>
            </a:stretch>
          </a:blipFill>
          <a:effectLst>
            <a:outerShdw blurRad="76200" dir="18900000" sy="23000" kx="-1200000" algn="bl" rotWithShape="0">
              <a:prstClr val="black">
                <a:alpha val="2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1548383" y="4698603"/>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Social Media Link</a:t>
            </a:r>
            <a:endParaRPr lang="en-SG" dirty="0"/>
          </a:p>
        </p:txBody>
      </p:sp>
      <p:sp>
        <p:nvSpPr>
          <p:cNvPr id="16" name="Rectangle 15"/>
          <p:cNvSpPr/>
          <p:nvPr/>
        </p:nvSpPr>
        <p:spPr>
          <a:xfrm>
            <a:off x="5042723" y="4698603"/>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Displaying Places</a:t>
            </a:r>
            <a:endParaRPr lang="en-SG" dirty="0"/>
          </a:p>
        </p:txBody>
      </p:sp>
      <p:sp>
        <p:nvSpPr>
          <p:cNvPr id="17" name="Rectangle 16"/>
          <p:cNvSpPr/>
          <p:nvPr/>
        </p:nvSpPr>
        <p:spPr>
          <a:xfrm>
            <a:off x="8792459" y="4698603"/>
            <a:ext cx="2520280" cy="72008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dirty="0" smtClean="0"/>
              <a:t>Feedback</a:t>
            </a:r>
            <a:endParaRPr lang="en-SG" dirty="0"/>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8924F49C-8992-43EF-923F-CEA0F0FA3B7C}" type="slidenum">
              <a:rPr lang="en-SG" smtClean="0"/>
              <a:t>5</a:t>
            </a:fld>
            <a:endParaRPr lang="en-SG"/>
          </a:p>
        </p:txBody>
      </p:sp>
    </p:spTree>
    <p:extLst>
      <p:ext uri="{BB962C8B-B14F-4D97-AF65-F5344CB8AC3E}">
        <p14:creationId xmlns:p14="http://schemas.microsoft.com/office/powerpoint/2010/main" val="23174122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Feasibilities</a:t>
            </a:r>
            <a:endParaRPr lang="en-SG" dirty="0"/>
          </a:p>
        </p:txBody>
      </p:sp>
      <p:sp>
        <p:nvSpPr>
          <p:cNvPr id="4" name="Rounded Rectangle 3"/>
          <p:cNvSpPr/>
          <p:nvPr/>
        </p:nvSpPr>
        <p:spPr>
          <a:xfrm>
            <a:off x="2268463" y="2106315"/>
            <a:ext cx="3240360" cy="936104"/>
          </a:xfrm>
          <a:prstGeom prst="roundRect">
            <a:avLst/>
          </a:prstGeom>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Technical Feasibilities</a:t>
            </a:r>
            <a:endParaRPr lang="en-SG" dirty="0"/>
          </a:p>
        </p:txBody>
      </p:sp>
      <p:sp>
        <p:nvSpPr>
          <p:cNvPr id="5" name="Rounded Rectangle 4"/>
          <p:cNvSpPr/>
          <p:nvPr/>
        </p:nvSpPr>
        <p:spPr>
          <a:xfrm>
            <a:off x="6228903" y="5058643"/>
            <a:ext cx="3240360" cy="936104"/>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Economical Feasibilities</a:t>
            </a:r>
            <a:endParaRPr lang="en-SG" dirty="0"/>
          </a:p>
        </p:txBody>
      </p:sp>
      <p:sp>
        <p:nvSpPr>
          <p:cNvPr id="6" name="Rounded Rectangle 5"/>
          <p:cNvSpPr/>
          <p:nvPr/>
        </p:nvSpPr>
        <p:spPr>
          <a:xfrm>
            <a:off x="4166089" y="3618483"/>
            <a:ext cx="3240360" cy="936104"/>
          </a:xfrm>
          <a:prstGeom prst="roundRect">
            <a:avLst/>
          </a:prstGeom>
          <a:effectLst>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SG" dirty="0" smtClean="0"/>
              <a:t>Operational Feasibilities</a:t>
            </a:r>
            <a:endParaRPr lang="en-SG" dirty="0"/>
          </a:p>
        </p:txBody>
      </p:sp>
      <p:cxnSp>
        <p:nvCxnSpPr>
          <p:cNvPr id="8" name="Straight Connector 7"/>
          <p:cNvCxnSpPr/>
          <p:nvPr/>
        </p:nvCxnSpPr>
        <p:spPr>
          <a:xfrm>
            <a:off x="1476375" y="2574367"/>
            <a:ext cx="0" cy="2952328"/>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1"/>
          </p:cNvCxnSpPr>
          <p:nvPr/>
        </p:nvCxnSpPr>
        <p:spPr>
          <a:xfrm flipH="1">
            <a:off x="1476375" y="2574367"/>
            <a:ext cx="79208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1"/>
          </p:cNvCxnSpPr>
          <p:nvPr/>
        </p:nvCxnSpPr>
        <p:spPr>
          <a:xfrm flipH="1">
            <a:off x="1476375" y="4086535"/>
            <a:ext cx="2689714"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1"/>
          </p:cNvCxnSpPr>
          <p:nvPr/>
        </p:nvCxnSpPr>
        <p:spPr>
          <a:xfrm flipH="1">
            <a:off x="1476375" y="5526695"/>
            <a:ext cx="475252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3"/>
          </p:cNvCxnSpPr>
          <p:nvPr/>
        </p:nvCxnSpPr>
        <p:spPr>
          <a:xfrm>
            <a:off x="9469263" y="5526695"/>
            <a:ext cx="79208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3"/>
          </p:cNvCxnSpPr>
          <p:nvPr/>
        </p:nvCxnSpPr>
        <p:spPr>
          <a:xfrm>
            <a:off x="5508823" y="2574367"/>
            <a:ext cx="4752528"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0261351" y="2574367"/>
            <a:ext cx="0" cy="2952328"/>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3"/>
          </p:cNvCxnSpPr>
          <p:nvPr/>
        </p:nvCxnSpPr>
        <p:spPr>
          <a:xfrm>
            <a:off x="7406449" y="4086535"/>
            <a:ext cx="2854902"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6</a:t>
            </a:fld>
            <a:endParaRPr lang="en-SG"/>
          </a:p>
        </p:txBody>
      </p:sp>
    </p:spTree>
    <p:extLst>
      <p:ext uri="{BB962C8B-B14F-4D97-AF65-F5344CB8AC3E}">
        <p14:creationId xmlns:p14="http://schemas.microsoft.com/office/powerpoint/2010/main" val="13417421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08" y="50717"/>
            <a:ext cx="12168222" cy="7130124"/>
          </a:xfrm>
          <a:prstGeom prst="rect">
            <a:avLst/>
          </a:prstGeom>
          <a:ln>
            <a:solidFill>
              <a:schemeClr val="tx1"/>
            </a:solidFill>
          </a:ln>
          <a:effectLst>
            <a:glow rad="63500">
              <a:schemeClr val="accent1">
                <a:satMod val="175000"/>
                <a:alpha val="40000"/>
              </a:schemeClr>
            </a:glow>
          </a:effectLst>
        </p:spPr>
        <p:style>
          <a:lnRef idx="2">
            <a:schemeClr val="accent2">
              <a:shade val="50000"/>
            </a:schemeClr>
          </a:lnRef>
          <a:fillRef idx="1002">
            <a:schemeClr val="dk2"/>
          </a:fillRef>
          <a:effectRef idx="0">
            <a:schemeClr val="accent2"/>
          </a:effectRef>
          <a:fontRef idx="minor">
            <a:schemeClr val="lt1"/>
          </a:fontRef>
        </p:style>
        <p:txBody>
          <a:bodyPr rtlCol="0" anchor="ctr"/>
          <a:lstStyle/>
          <a:p>
            <a:pPr algn="ctr"/>
            <a:endParaRPr lang="en-SG" dirty="0"/>
          </a:p>
        </p:txBody>
      </p:sp>
      <p:sp>
        <p:nvSpPr>
          <p:cNvPr id="5" name="Rectangle 4"/>
          <p:cNvSpPr/>
          <p:nvPr/>
        </p:nvSpPr>
        <p:spPr>
          <a:xfrm>
            <a:off x="13661" y="34834"/>
            <a:ext cx="11045054" cy="7092950"/>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Flowchart: Delay 1"/>
          <p:cNvSpPr/>
          <p:nvPr/>
        </p:nvSpPr>
        <p:spPr>
          <a:xfrm rot="10800000">
            <a:off x="11260453" y="3572091"/>
            <a:ext cx="941380" cy="2088232"/>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Flowchart: Delay 7"/>
          <p:cNvSpPr/>
          <p:nvPr/>
        </p:nvSpPr>
        <p:spPr>
          <a:xfrm rot="10800000">
            <a:off x="10117335" y="2628307"/>
            <a:ext cx="941380" cy="2088232"/>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9" name="Rectangle 8"/>
          <p:cNvSpPr/>
          <p:nvPr/>
        </p:nvSpPr>
        <p:spPr>
          <a:xfrm>
            <a:off x="13661" y="50717"/>
            <a:ext cx="9959658" cy="7077067"/>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lowchart: Delay 9"/>
          <p:cNvSpPr/>
          <p:nvPr/>
        </p:nvSpPr>
        <p:spPr>
          <a:xfrm rot="10800000">
            <a:off x="9031939" y="1482235"/>
            <a:ext cx="941380" cy="2088232"/>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 name="Rectangle 2"/>
          <p:cNvSpPr/>
          <p:nvPr/>
        </p:nvSpPr>
        <p:spPr>
          <a:xfrm rot="16200000">
            <a:off x="8386505" y="2250331"/>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Technica</a:t>
            </a:r>
            <a:r>
              <a:rPr lang="en-SG" dirty="0"/>
              <a:t>l</a:t>
            </a:r>
          </a:p>
        </p:txBody>
      </p:sp>
      <p:sp>
        <p:nvSpPr>
          <p:cNvPr id="11" name="Rectangle 10"/>
          <p:cNvSpPr/>
          <p:nvPr/>
        </p:nvSpPr>
        <p:spPr>
          <a:xfrm rot="16200000">
            <a:off x="10615019" y="4364178"/>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Economical</a:t>
            </a:r>
            <a:endParaRPr lang="en-SG" dirty="0"/>
          </a:p>
        </p:txBody>
      </p:sp>
      <p:sp>
        <p:nvSpPr>
          <p:cNvPr id="12" name="Rectangle 11"/>
          <p:cNvSpPr/>
          <p:nvPr/>
        </p:nvSpPr>
        <p:spPr>
          <a:xfrm rot="16200000">
            <a:off x="9471901" y="3420394"/>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Operationa</a:t>
            </a:r>
            <a:r>
              <a:rPr lang="en-SG" dirty="0"/>
              <a:t>l</a:t>
            </a:r>
          </a:p>
        </p:txBody>
      </p:sp>
      <p:sp>
        <p:nvSpPr>
          <p:cNvPr id="18" name="Rounded Rectangle 17"/>
          <p:cNvSpPr/>
          <p:nvPr/>
        </p:nvSpPr>
        <p:spPr>
          <a:xfrm>
            <a:off x="900311" y="660709"/>
            <a:ext cx="6840760" cy="720080"/>
          </a:xfrm>
          <a:prstGeom prst="roundRect">
            <a:avLst/>
          </a:prstGeom>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rtlCol="0" anchor="ctr"/>
          <a:lstStyle/>
          <a:p>
            <a:r>
              <a:rPr lang="en-SG" dirty="0" smtClean="0"/>
              <a:t>Hardware</a:t>
            </a:r>
            <a:endParaRPr lang="en-SG" dirty="0"/>
          </a:p>
        </p:txBody>
      </p:sp>
      <p:sp>
        <p:nvSpPr>
          <p:cNvPr id="21" name="Rounded Rectangle 20"/>
          <p:cNvSpPr/>
          <p:nvPr/>
        </p:nvSpPr>
        <p:spPr>
          <a:xfrm>
            <a:off x="863910" y="4716539"/>
            <a:ext cx="6840760" cy="720080"/>
          </a:xfrm>
          <a:prstGeom prst="roundRect">
            <a:avLst/>
          </a:prstGeom>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rtlCol="0" anchor="ctr"/>
          <a:lstStyle/>
          <a:p>
            <a:r>
              <a:rPr lang="en-SG" dirty="0" smtClean="0"/>
              <a:t>Technology</a:t>
            </a:r>
            <a:endParaRPr lang="en-SG" dirty="0"/>
          </a:p>
        </p:txBody>
      </p:sp>
      <p:sp>
        <p:nvSpPr>
          <p:cNvPr id="20" name="Rounded Rectangle 19"/>
          <p:cNvSpPr/>
          <p:nvPr/>
        </p:nvSpPr>
        <p:spPr>
          <a:xfrm>
            <a:off x="1655998" y="5466851"/>
            <a:ext cx="5256584" cy="10441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Up to Date</a:t>
            </a:r>
          </a:p>
          <a:p>
            <a:pPr marL="342900" indent="-342900">
              <a:buFont typeface="Arial" pitchFamily="34" charset="0"/>
              <a:buChar char="•"/>
            </a:pPr>
            <a:r>
              <a:rPr lang="en-SG" dirty="0" smtClean="0"/>
              <a:t>Secured</a:t>
            </a:r>
          </a:p>
        </p:txBody>
      </p:sp>
      <p:sp>
        <p:nvSpPr>
          <p:cNvPr id="23" name="Rounded Rectangle 22"/>
          <p:cNvSpPr/>
          <p:nvPr/>
        </p:nvSpPr>
        <p:spPr>
          <a:xfrm>
            <a:off x="1655997" y="3486255"/>
            <a:ext cx="6229090" cy="1068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Any type web browser</a:t>
            </a:r>
          </a:p>
          <a:p>
            <a:r>
              <a:rPr lang="en-SG" dirty="0"/>
              <a:t> </a:t>
            </a:r>
            <a:r>
              <a:rPr lang="en-SG" dirty="0" smtClean="0"/>
              <a:t>          - Google Chrome, Internet   Explorer etc.  </a:t>
            </a:r>
          </a:p>
        </p:txBody>
      </p:sp>
      <p:sp>
        <p:nvSpPr>
          <p:cNvPr id="24" name="Rounded Rectangle 23"/>
          <p:cNvSpPr/>
          <p:nvPr/>
        </p:nvSpPr>
        <p:spPr>
          <a:xfrm>
            <a:off x="1628775" y="1506364"/>
            <a:ext cx="5256584" cy="10441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Laptop &amp; PC</a:t>
            </a:r>
          </a:p>
          <a:p>
            <a:pPr marL="342900" indent="-342900">
              <a:buFont typeface="Arial" pitchFamily="34" charset="0"/>
              <a:buChar char="•"/>
            </a:pPr>
            <a:r>
              <a:rPr lang="en-SG" dirty="0" smtClean="0"/>
              <a:t>Internet Connection</a:t>
            </a:r>
            <a:endParaRPr lang="en-SG" dirty="0"/>
          </a:p>
        </p:txBody>
      </p:sp>
      <p:sp>
        <p:nvSpPr>
          <p:cNvPr id="25" name="Rounded Rectangle 24"/>
          <p:cNvSpPr/>
          <p:nvPr/>
        </p:nvSpPr>
        <p:spPr>
          <a:xfrm>
            <a:off x="864182" y="2766175"/>
            <a:ext cx="6840760" cy="720080"/>
          </a:xfrm>
          <a:prstGeom prst="roundRect">
            <a:avLst/>
          </a:prstGeom>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rtlCol="0" anchor="ctr"/>
          <a:lstStyle/>
          <a:p>
            <a:r>
              <a:rPr lang="en-SG" dirty="0" smtClean="0"/>
              <a:t>Software</a:t>
            </a:r>
            <a:endParaRPr lang="en-SG" dirty="0"/>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7</a:t>
            </a:fld>
            <a:endParaRPr lang="en-SG"/>
          </a:p>
        </p:txBody>
      </p:sp>
    </p:spTree>
    <p:extLst>
      <p:ext uri="{BB962C8B-B14F-4D97-AF65-F5344CB8AC3E}">
        <p14:creationId xmlns:p14="http://schemas.microsoft.com/office/powerpoint/2010/main" val="29381135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15" y="0"/>
            <a:ext cx="12168222" cy="7164958"/>
          </a:xfrm>
          <a:prstGeom prst="rect">
            <a:avLst/>
          </a:prstGeom>
          <a:ln>
            <a:solidFill>
              <a:schemeClr val="tx1"/>
            </a:solidFill>
          </a:ln>
          <a:effectLst>
            <a:glow rad="63500">
              <a:schemeClr val="accent1">
                <a:satMod val="175000"/>
                <a:alpha val="40000"/>
              </a:schemeClr>
            </a:glow>
          </a:effectLst>
        </p:spPr>
        <p:style>
          <a:lnRef idx="2">
            <a:schemeClr val="accent2">
              <a:shade val="50000"/>
            </a:schemeClr>
          </a:lnRef>
          <a:fillRef idx="1002">
            <a:schemeClr val="dk2"/>
          </a:fillRef>
          <a:effectRef idx="0">
            <a:schemeClr val="accent2"/>
          </a:effectRef>
          <a:fontRef idx="minor">
            <a:schemeClr val="lt1"/>
          </a:fontRef>
        </p:style>
        <p:txBody>
          <a:bodyPr rtlCol="0" anchor="ctr"/>
          <a:lstStyle/>
          <a:p>
            <a:pPr algn="ctr"/>
            <a:endParaRPr lang="en-SG"/>
          </a:p>
        </p:txBody>
      </p:sp>
      <p:sp>
        <p:nvSpPr>
          <p:cNvPr id="5" name="Rectangle 4"/>
          <p:cNvSpPr/>
          <p:nvPr/>
        </p:nvSpPr>
        <p:spPr>
          <a:xfrm>
            <a:off x="13661" y="34834"/>
            <a:ext cx="11045054" cy="7092950"/>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Flowchart: Delay 1"/>
          <p:cNvSpPr/>
          <p:nvPr/>
        </p:nvSpPr>
        <p:spPr>
          <a:xfrm rot="10800000">
            <a:off x="11260453" y="3572091"/>
            <a:ext cx="941380" cy="2088232"/>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Flowchart: Delay 7"/>
          <p:cNvSpPr/>
          <p:nvPr/>
        </p:nvSpPr>
        <p:spPr>
          <a:xfrm rot="10800000">
            <a:off x="10117335" y="2628307"/>
            <a:ext cx="941380" cy="2088232"/>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9" name="Rectangle 8"/>
          <p:cNvSpPr/>
          <p:nvPr/>
        </p:nvSpPr>
        <p:spPr>
          <a:xfrm>
            <a:off x="13661" y="50717"/>
            <a:ext cx="1534722" cy="7077067"/>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lowchart: Delay 9"/>
          <p:cNvSpPr/>
          <p:nvPr/>
        </p:nvSpPr>
        <p:spPr>
          <a:xfrm rot="10800000">
            <a:off x="607003" y="1355961"/>
            <a:ext cx="941380" cy="2088232"/>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 name="Rectangle 2"/>
          <p:cNvSpPr/>
          <p:nvPr/>
        </p:nvSpPr>
        <p:spPr>
          <a:xfrm rot="16200000">
            <a:off x="-38432" y="2212600"/>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Technica</a:t>
            </a:r>
            <a:r>
              <a:rPr lang="en-SG" dirty="0"/>
              <a:t>l</a:t>
            </a:r>
          </a:p>
        </p:txBody>
      </p:sp>
      <p:sp>
        <p:nvSpPr>
          <p:cNvPr id="11" name="Rectangle 10"/>
          <p:cNvSpPr/>
          <p:nvPr/>
        </p:nvSpPr>
        <p:spPr>
          <a:xfrm rot="16200000">
            <a:off x="10615019" y="4364178"/>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Economical</a:t>
            </a:r>
            <a:endParaRPr lang="en-SG" dirty="0"/>
          </a:p>
        </p:txBody>
      </p:sp>
      <p:sp>
        <p:nvSpPr>
          <p:cNvPr id="12" name="Rectangle 11"/>
          <p:cNvSpPr/>
          <p:nvPr/>
        </p:nvSpPr>
        <p:spPr>
          <a:xfrm rot="16200000">
            <a:off x="9471901" y="3420394"/>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Operationa</a:t>
            </a:r>
            <a:r>
              <a:rPr lang="en-SG" dirty="0"/>
              <a:t>l</a:t>
            </a:r>
          </a:p>
        </p:txBody>
      </p:sp>
      <p:sp>
        <p:nvSpPr>
          <p:cNvPr id="13" name="Rounded Rectangle 12"/>
          <p:cNvSpPr/>
          <p:nvPr/>
        </p:nvSpPr>
        <p:spPr>
          <a:xfrm>
            <a:off x="2115808" y="660709"/>
            <a:ext cx="6840760" cy="720080"/>
          </a:xfrm>
          <a:prstGeom prst="roundRect">
            <a:avLst/>
          </a:prstGeom>
          <a:solidFill>
            <a:schemeClr val="bg1"/>
          </a:solidFill>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smtClean="0">
                <a:solidFill>
                  <a:schemeClr val="tx1"/>
                </a:solidFill>
              </a:rPr>
              <a:t>User Level</a:t>
            </a:r>
            <a:endParaRPr lang="en-SG" dirty="0">
              <a:solidFill>
                <a:schemeClr val="tx1"/>
              </a:solidFill>
            </a:endParaRPr>
          </a:p>
        </p:txBody>
      </p:sp>
      <p:sp>
        <p:nvSpPr>
          <p:cNvPr id="14" name="Rounded Rectangle 13"/>
          <p:cNvSpPr/>
          <p:nvPr/>
        </p:nvSpPr>
        <p:spPr>
          <a:xfrm>
            <a:off x="2115808" y="2670815"/>
            <a:ext cx="6840760" cy="720080"/>
          </a:xfrm>
          <a:prstGeom prst="roundRect">
            <a:avLst/>
          </a:prstGeom>
          <a:solidFill>
            <a:schemeClr val="bg1"/>
          </a:solidFill>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smtClean="0">
                <a:solidFill>
                  <a:schemeClr val="tx1"/>
                </a:solidFill>
              </a:rPr>
              <a:t>User Interface</a:t>
            </a:r>
            <a:endParaRPr lang="en-SG" dirty="0">
              <a:solidFill>
                <a:schemeClr val="tx1"/>
              </a:solidFill>
            </a:endParaRPr>
          </a:p>
        </p:txBody>
      </p:sp>
      <p:sp>
        <p:nvSpPr>
          <p:cNvPr id="15" name="Rounded Rectangle 14"/>
          <p:cNvSpPr/>
          <p:nvPr/>
        </p:nvSpPr>
        <p:spPr>
          <a:xfrm>
            <a:off x="2115808" y="4940243"/>
            <a:ext cx="6840760" cy="720080"/>
          </a:xfrm>
          <a:prstGeom prst="roundRect">
            <a:avLst/>
          </a:prstGeom>
          <a:solidFill>
            <a:schemeClr val="bg1"/>
          </a:solidFill>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smtClean="0">
                <a:solidFill>
                  <a:schemeClr val="tx1"/>
                </a:solidFill>
              </a:rPr>
              <a:t>Error Handling and Feedback</a:t>
            </a:r>
            <a:endParaRPr lang="en-SG" dirty="0">
              <a:solidFill>
                <a:schemeClr val="tx1"/>
              </a:solidFill>
            </a:endParaRPr>
          </a:p>
        </p:txBody>
      </p:sp>
      <p:sp>
        <p:nvSpPr>
          <p:cNvPr id="19" name="Rounded Rectangle 18"/>
          <p:cNvSpPr/>
          <p:nvPr/>
        </p:nvSpPr>
        <p:spPr>
          <a:xfrm>
            <a:off x="2556495" y="1492633"/>
            <a:ext cx="5256584" cy="10441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All kinds of people</a:t>
            </a:r>
          </a:p>
        </p:txBody>
      </p:sp>
      <p:sp>
        <p:nvSpPr>
          <p:cNvPr id="20" name="Rounded Rectangle 19"/>
          <p:cNvSpPr/>
          <p:nvPr/>
        </p:nvSpPr>
        <p:spPr>
          <a:xfrm>
            <a:off x="2556495" y="3759252"/>
            <a:ext cx="5982112" cy="10441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Ease to understand</a:t>
            </a:r>
          </a:p>
          <a:p>
            <a:pPr marL="342900" indent="-342900">
              <a:buFont typeface="Arial" pitchFamily="34" charset="0"/>
              <a:buChar char="•"/>
            </a:pPr>
            <a:r>
              <a:rPr lang="en-SG" dirty="0" smtClean="0"/>
              <a:t>Need to basic knowledge of web browser.</a:t>
            </a:r>
          </a:p>
          <a:p>
            <a:pPr marL="342900" indent="-342900">
              <a:buFont typeface="Arial" pitchFamily="34" charset="0"/>
              <a:buChar char="•"/>
            </a:pPr>
            <a:r>
              <a:rPr lang="en-SG" dirty="0" smtClean="0"/>
              <a:t>Efficient</a:t>
            </a:r>
          </a:p>
          <a:p>
            <a:pPr marL="342900" indent="-342900">
              <a:buFont typeface="Arial" pitchFamily="34" charset="0"/>
              <a:buChar char="•"/>
            </a:pPr>
            <a:endParaRPr lang="en-SG" dirty="0" smtClean="0"/>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924F49C-8992-43EF-923F-CEA0F0FA3B7C}" type="slidenum">
              <a:rPr lang="en-SG" smtClean="0"/>
              <a:t>8</a:t>
            </a:fld>
            <a:endParaRPr lang="en-SG"/>
          </a:p>
        </p:txBody>
      </p:sp>
    </p:spTree>
    <p:extLst>
      <p:ext uri="{BB962C8B-B14F-4D97-AF65-F5344CB8AC3E}">
        <p14:creationId xmlns:p14="http://schemas.microsoft.com/office/powerpoint/2010/main" val="4004690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45" y="0"/>
            <a:ext cx="12168222" cy="7164958"/>
          </a:xfrm>
          <a:prstGeom prst="rect">
            <a:avLst/>
          </a:prstGeom>
          <a:ln/>
        </p:spPr>
        <p:style>
          <a:lnRef idx="2">
            <a:schemeClr val="accent1"/>
          </a:lnRef>
          <a:fillRef idx="1002">
            <a:schemeClr val="dk2"/>
          </a:fillRef>
          <a:effectRef idx="0">
            <a:schemeClr val="accent1"/>
          </a:effectRef>
          <a:fontRef idx="minor">
            <a:schemeClr val="dk1"/>
          </a:fontRef>
        </p:style>
        <p:txBody>
          <a:bodyPr rtlCol="0" anchor="ctr"/>
          <a:lstStyle/>
          <a:p>
            <a:pPr algn="ctr"/>
            <a:endParaRPr lang="en-SG" dirty="0"/>
          </a:p>
        </p:txBody>
      </p:sp>
      <p:sp>
        <p:nvSpPr>
          <p:cNvPr id="5" name="Rectangle 4"/>
          <p:cNvSpPr/>
          <p:nvPr/>
        </p:nvSpPr>
        <p:spPr>
          <a:xfrm>
            <a:off x="13661" y="34834"/>
            <a:ext cx="2664463" cy="7092950"/>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Flowchart: Delay 1"/>
          <p:cNvSpPr/>
          <p:nvPr/>
        </p:nvSpPr>
        <p:spPr>
          <a:xfrm rot="10800000">
            <a:off x="11260453" y="3572091"/>
            <a:ext cx="941380" cy="2088232"/>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Flowchart: Delay 7"/>
          <p:cNvSpPr/>
          <p:nvPr/>
        </p:nvSpPr>
        <p:spPr>
          <a:xfrm rot="10800000">
            <a:off x="1723489" y="2606293"/>
            <a:ext cx="941380" cy="2088232"/>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9" name="Rectangle 8"/>
          <p:cNvSpPr/>
          <p:nvPr/>
        </p:nvSpPr>
        <p:spPr>
          <a:xfrm>
            <a:off x="13661" y="50717"/>
            <a:ext cx="1534722" cy="7077067"/>
          </a:xfrm>
          <a:prstGeom prst="rect">
            <a:avLst/>
          </a:prstGeom>
          <a:noFill/>
          <a:ln>
            <a:solidFill>
              <a:schemeClr val="tx1"/>
            </a:solidFill>
          </a:ln>
          <a:effectLst>
            <a:glow rad="63500">
              <a:schemeClr val="accent1">
                <a:satMod val="175000"/>
                <a:alpha val="40000"/>
              </a:schemeClr>
            </a:glow>
            <a:outerShdw blurRad="50800" dist="38100" algn="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lowchart: Delay 9"/>
          <p:cNvSpPr/>
          <p:nvPr/>
        </p:nvSpPr>
        <p:spPr>
          <a:xfrm rot="10800000">
            <a:off x="607003" y="1355961"/>
            <a:ext cx="941380" cy="2088232"/>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 name="Rectangle 2"/>
          <p:cNvSpPr/>
          <p:nvPr/>
        </p:nvSpPr>
        <p:spPr>
          <a:xfrm rot="16200000">
            <a:off x="-38432" y="2212600"/>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Technica</a:t>
            </a:r>
            <a:r>
              <a:rPr lang="en-SG" dirty="0"/>
              <a:t>l</a:t>
            </a:r>
          </a:p>
        </p:txBody>
      </p:sp>
      <p:sp>
        <p:nvSpPr>
          <p:cNvPr id="11" name="Rectangle 10"/>
          <p:cNvSpPr/>
          <p:nvPr/>
        </p:nvSpPr>
        <p:spPr>
          <a:xfrm rot="16200000">
            <a:off x="10615019" y="4364178"/>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Economical</a:t>
            </a:r>
            <a:endParaRPr lang="en-SG" dirty="0"/>
          </a:p>
        </p:txBody>
      </p:sp>
      <p:sp>
        <p:nvSpPr>
          <p:cNvPr id="12" name="Rectangle 11"/>
          <p:cNvSpPr/>
          <p:nvPr/>
        </p:nvSpPr>
        <p:spPr>
          <a:xfrm rot="16200000">
            <a:off x="1091309" y="3398381"/>
            <a:ext cx="2232248" cy="50405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smtClean="0"/>
              <a:t>Operationa</a:t>
            </a:r>
            <a:r>
              <a:rPr lang="en-SG" dirty="0"/>
              <a:t>l</a:t>
            </a:r>
          </a:p>
        </p:txBody>
      </p:sp>
      <p:sp>
        <p:nvSpPr>
          <p:cNvPr id="6" name="Rectangle 5"/>
          <p:cNvSpPr/>
          <p:nvPr/>
        </p:nvSpPr>
        <p:spPr>
          <a:xfrm>
            <a:off x="3924647" y="1098203"/>
            <a:ext cx="2808312" cy="4311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SG" dirty="0" smtClean="0"/>
              <a:t>Low Budget</a:t>
            </a:r>
          </a:p>
          <a:p>
            <a:endParaRPr lang="en-SG" dirty="0" smtClean="0"/>
          </a:p>
          <a:p>
            <a:pPr marL="342900" indent="-342900">
              <a:buFont typeface="Arial" pitchFamily="34" charset="0"/>
              <a:buChar char="•"/>
            </a:pPr>
            <a:r>
              <a:rPr lang="en-SG" dirty="0" smtClean="0"/>
              <a:t>Technical Cost</a:t>
            </a:r>
          </a:p>
          <a:p>
            <a:endParaRPr lang="en-SG" dirty="0" smtClean="0"/>
          </a:p>
          <a:p>
            <a:pPr marL="342900" indent="-342900">
              <a:buFont typeface="Arial" pitchFamily="34" charset="0"/>
              <a:buChar char="•"/>
            </a:pPr>
            <a:r>
              <a:rPr lang="en-SG" dirty="0" smtClean="0"/>
              <a:t>Software Cost</a:t>
            </a:r>
          </a:p>
          <a:p>
            <a:endParaRPr lang="en-SG" dirty="0" smtClean="0"/>
          </a:p>
          <a:p>
            <a:pPr marL="342900" indent="-342900">
              <a:buFont typeface="Arial" pitchFamily="34" charset="0"/>
              <a:buChar char="•"/>
            </a:pPr>
            <a:r>
              <a:rPr lang="en-SG" dirty="0" smtClean="0"/>
              <a:t>Other Cost</a:t>
            </a:r>
            <a:endParaRPr lang="en-SG" dirty="0"/>
          </a:p>
        </p:txBody>
      </p:sp>
      <p:sp>
        <p:nvSpPr>
          <p:cNvPr id="13" name="Rounded Rectangle 12"/>
          <p:cNvSpPr/>
          <p:nvPr/>
        </p:nvSpPr>
        <p:spPr>
          <a:xfrm>
            <a:off x="7525047" y="2147869"/>
            <a:ext cx="3283960" cy="2439037"/>
          </a:xfrm>
          <a:prstGeom prst="roundRect">
            <a:avLst/>
          </a:prstGeom>
          <a:blipFill>
            <a:blip r:embed="rId2"/>
            <a:stretch>
              <a:fillRect/>
            </a:stretch>
          </a:blipFill>
          <a:effectLst>
            <a:reflection blurRad="6350" stA="52000" endA="300" endPos="35000" dir="5400000" sy="-100000" algn="bl" rotWithShape="0"/>
            <a:softEdge rad="127000"/>
          </a:effectLst>
          <a:scene3d>
            <a:camera prst="perspective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ooter Placeholder 13"/>
          <p:cNvSpPr>
            <a:spLocks noGrp="1"/>
          </p:cNvSpPr>
          <p:nvPr>
            <p:ph type="ftr" sz="quarter" idx="11"/>
          </p:nvPr>
        </p:nvSpPr>
        <p:spPr/>
        <p:txBody>
          <a:bodyPr/>
          <a:lstStyle/>
          <a:p>
            <a:endParaRPr lang="en-SG"/>
          </a:p>
        </p:txBody>
      </p:sp>
      <p:sp>
        <p:nvSpPr>
          <p:cNvPr id="15" name="Slide Number Placeholder 14"/>
          <p:cNvSpPr>
            <a:spLocks noGrp="1"/>
          </p:cNvSpPr>
          <p:nvPr>
            <p:ph type="sldNum" sz="quarter" idx="12"/>
          </p:nvPr>
        </p:nvSpPr>
        <p:spPr/>
        <p:txBody>
          <a:bodyPr/>
          <a:lstStyle/>
          <a:p>
            <a:fld id="{8924F49C-8992-43EF-923F-CEA0F0FA3B7C}" type="slidenum">
              <a:rPr lang="en-SG" smtClean="0"/>
              <a:t>9</a:t>
            </a:fld>
            <a:endParaRPr lang="en-SG"/>
          </a:p>
        </p:txBody>
      </p:sp>
    </p:spTree>
    <p:extLst>
      <p:ext uri="{BB962C8B-B14F-4D97-AF65-F5344CB8AC3E}">
        <p14:creationId xmlns:p14="http://schemas.microsoft.com/office/powerpoint/2010/main" val="3023405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541-travel-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160541-travel-template-16x9</Template>
  <TotalTime>607</TotalTime>
  <Words>1357</Words>
  <Application>Microsoft Office PowerPoint</Application>
  <PresentationFormat>Custom</PresentationFormat>
  <Paragraphs>398</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160541-travel-template-16x9</vt:lpstr>
      <vt:lpstr>Tour and Travelling Management System</vt:lpstr>
      <vt:lpstr>Introduction</vt:lpstr>
      <vt:lpstr>Motivations for this Project</vt:lpstr>
      <vt:lpstr>Features</vt:lpstr>
      <vt:lpstr>Features</vt:lpstr>
      <vt:lpstr>Feasibilities</vt:lpstr>
      <vt:lpstr>PowerPoint Presentation</vt:lpstr>
      <vt:lpstr>PowerPoint Presentation</vt:lpstr>
      <vt:lpstr>PowerPoint Presentation</vt:lpstr>
      <vt:lpstr>Project Scheduling</vt:lpstr>
      <vt:lpstr>Analysis</vt:lpstr>
      <vt:lpstr>Design</vt:lpstr>
      <vt:lpstr>Development</vt:lpstr>
      <vt:lpstr>Testing</vt:lpstr>
      <vt:lpstr>Gantt Chart</vt:lpstr>
      <vt:lpstr>Risk Analysis</vt:lpstr>
      <vt:lpstr>Pattern of Information Gathering</vt:lpstr>
      <vt:lpstr>Selection of Interviewee</vt:lpstr>
      <vt:lpstr>Interview Question</vt:lpstr>
      <vt:lpstr>Interview Question</vt:lpstr>
      <vt:lpstr>Interview Question</vt:lpstr>
      <vt:lpstr>Interview Question</vt:lpstr>
      <vt:lpstr>Interview Question</vt:lpstr>
      <vt:lpstr>Questionnaires</vt:lpstr>
      <vt:lpstr>Questionnaires</vt:lpstr>
      <vt:lpstr>Survey Results</vt:lpstr>
      <vt:lpstr>Survey Results(Continued)</vt:lpstr>
      <vt:lpstr>Survey Results(Continued)</vt:lpstr>
      <vt:lpstr>Survey Results(Continued)</vt:lpstr>
      <vt:lpstr>Survey Results(Continued)</vt:lpstr>
      <vt:lpstr>Survey Results(Continued)</vt:lpstr>
      <vt:lpstr>Survey Results(Continued)</vt:lpstr>
      <vt:lpstr>Survey Results(Continued)</vt:lpstr>
      <vt:lpstr>Survey Results(Continued)</vt:lpstr>
      <vt:lpstr>Survey Results(Continued)</vt:lpstr>
      <vt:lpstr>Revised Requirement Analysis</vt:lpstr>
      <vt:lpstr>Revised Requirement Analysis</vt:lpstr>
      <vt:lpstr>Topic</vt:lpstr>
      <vt:lpstr>Activity List(Package Management)</vt:lpstr>
      <vt:lpstr>Activity List(Administration)</vt:lpstr>
      <vt:lpstr>Decomposition of DFD</vt:lpstr>
      <vt:lpstr>Context Level</vt:lpstr>
      <vt:lpstr>Level-0</vt:lpstr>
      <vt:lpstr>Level-1</vt:lpstr>
      <vt:lpstr>Level-1</vt:lpstr>
      <vt:lpstr>Level-1</vt:lpstr>
      <vt:lpstr>Entity Relationship Diagram</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40</cp:revision>
  <dcterms:created xsi:type="dcterms:W3CDTF">2019-09-06T03:21:39Z</dcterms:created>
  <dcterms:modified xsi:type="dcterms:W3CDTF">2019-12-19T07:04:31Z</dcterms:modified>
</cp:coreProperties>
</file>